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6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781D83-5F7A-3C4E-B16C-CD48E52B2F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9DCEE95-362B-2B41-B476-589D48BF05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F39B790-44B4-C54B-A6DD-8496F8D3F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4C1F2C6-1186-724A-AD43-8F487A47C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E07795-D8A8-354C-9392-6BAF8EB60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0202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7DBA7A-4970-5148-9DCE-15F972240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9310780-B3E3-E44D-9109-50A7C4ADE1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7355CD-0EA0-104B-9806-2EA8D8703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B006CE-8002-FD44-ADB0-CD899BF5F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B6914B5-1C1F-0746-B47A-7CEB0A31B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89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576BBA-959E-3246-A7A8-FF5C3CB1A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6D73BB7-CD3F-E145-8DB7-1CBEA360D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A463BDF-00FB-ED47-9750-F3188B1F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AD2E120-412D-9D48-92BC-19AD6B8F4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B3C5EA-9CC5-8C4F-8C3D-429C8A513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91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5C8DF6-26C6-E34D-AC4D-13A6794B8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281A408-216C-6248-B743-92AB2EAC3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711E84-1B5B-174F-B8ED-4FE2CB18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0C95C21-8CFC-2240-9545-0E1F9460F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05053D5-C9BE-F44B-935A-3140AF235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5467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F5632-A0EE-6344-97BE-2F56A2DDB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732ED50-AE85-2348-B2E6-D2FBAB950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3E39179-AD9E-5141-B141-615F817AC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7CA992-2DAF-9748-9C7D-2F2E1058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AA6192-BF58-6441-8A11-52B3E43A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743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6572B-9DEE-F144-AB0D-A511B9E1A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E212DC-E24A-E640-A949-5C96F170D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F936D131-31A1-6C40-9930-5CCADB406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EEC7B37-990E-7744-897B-D691E4C4E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B9E6F1-1413-0F4A-AEF2-C8F6DC45A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8D11157-03EA-4D4C-B34D-EAF83548C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530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C49A13D-1A88-EE4B-A899-012A1051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6703AA-5C23-9644-BB91-57E5FCD97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0C193A1-38EB-AC45-825A-54A08F53D0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55C7EB7-FFFB-3E4A-B2FA-AF87B16D52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E0BF5630-4618-394D-96D2-28CC436E11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047DFEE-0BBA-F34D-A001-A7A479A1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33FC99-C4FC-2645-8C59-46C62A69D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D7778D3C-F6C4-F548-B2D0-0772F32AE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909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EC4714-44FF-3F44-8430-927E926B9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297AA5E-8F68-2F43-8CD0-5F896E4B3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6627D65-2E5C-5648-8856-C2868874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5374ED-9D68-DE41-BB49-5EC107038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7698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6F8058D-BE7F-D540-8EA9-E14CABC79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103C8E4-3E47-E14B-A5DB-F9C74C92E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2AA4544-93E2-1941-8E66-EAB5B697E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776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1DB381-40D9-0C4A-B69F-FF831CC02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C2C3FE-9C5D-B840-9FC9-C46AB3C79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E70AE97-6D39-324B-B81A-E5FEBAF65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098E13F-1EE7-8042-AB63-3DE3A7BD8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A09448D-FF60-FB40-AC1B-F8C4CA3A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B142583-C75B-6945-8448-4D8384CF6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053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85AC92-E661-F34C-981A-9E6FB5BD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B131EF8-27F0-B948-8B5C-DC65F3C32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0C60E0E0-85FC-5F43-BAE0-855D09C434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45E071-9A30-224C-8632-AE6425246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EFF3389-5CCF-3847-9DE8-A98A5BE44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B6B6DAF-B9F1-3649-8AA6-54B92E5D9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03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16C225-0C92-1248-8E87-44322ABAC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F697256-5947-8D44-B0D4-C42F45E77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0726658-0085-874C-9C0F-11A60D68B4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69A9EA-3DC4-3746-BCC6-F515DD0792A3}" type="datetimeFigureOut">
              <a:rPr lang="cs-CZ" smtClean="0"/>
              <a:t>24.11.2021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AA455B-F673-4441-92B8-EFE79F578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BD4C9A-B1F8-6945-8D10-71D0536A2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A0723-0601-AB41-A4CF-5E3FB2E4E6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2137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DC30ED3-55D9-C746-B509-773199FD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" y="0"/>
            <a:ext cx="12186000" cy="685800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60292DCF-73D0-F74F-A2C1-9C7DE69E7DD4}"/>
              </a:ext>
            </a:extLst>
          </p:cNvPr>
          <p:cNvSpPr txBox="1"/>
          <p:nvPr/>
        </p:nvSpPr>
        <p:spPr>
          <a:xfrm>
            <a:off x="2798064" y="1545336"/>
            <a:ext cx="5468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800" b="1" dirty="0">
                <a:latin typeface="Arial" panose="020B0604020202020204" pitchFamily="34" charset="0"/>
                <a:cs typeface="Arial" panose="020B0604020202020204" pitchFamily="34" charset="0"/>
              </a:rPr>
              <a:t>Tisková konference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20EB656-50AA-AF46-847B-1265AD836B97}"/>
              </a:ext>
            </a:extLst>
          </p:cNvPr>
          <p:cNvSpPr txBox="1"/>
          <p:nvPr/>
        </p:nvSpPr>
        <p:spPr>
          <a:xfrm>
            <a:off x="2798064" y="3803904"/>
            <a:ext cx="54681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Mgr. Martin Ježek, MBA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Ředitel odboru zdravotnictví MHMP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Krajský koordinátor očkování</a:t>
            </a:r>
          </a:p>
        </p:txBody>
      </p:sp>
    </p:spTree>
    <p:extLst>
      <p:ext uri="{BB962C8B-B14F-4D97-AF65-F5344CB8AC3E}">
        <p14:creationId xmlns:p14="http://schemas.microsoft.com/office/powerpoint/2010/main" val="1954935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DC30ED3-55D9-C746-B509-773199FD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1" y="0"/>
            <a:ext cx="12185998" cy="68579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2D08959-B1F8-BD40-B504-8932F798096C}"/>
              </a:ext>
            </a:extLst>
          </p:cNvPr>
          <p:cNvSpPr txBox="1"/>
          <p:nvPr/>
        </p:nvSpPr>
        <p:spPr>
          <a:xfrm>
            <a:off x="1088136" y="2598002"/>
            <a:ext cx="546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>
                <a:latin typeface="Arial" panose="020B0604020202020204" pitchFamily="34" charset="0"/>
                <a:cs typeface="Arial" panose="020B0604020202020204" pitchFamily="34" charset="0"/>
              </a:rPr>
              <a:t>Program kongresu</a:t>
            </a:r>
            <a:endParaRPr lang="cs-CZ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425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DC30ED3-55D9-C746-B509-773199FD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" y="344385"/>
            <a:ext cx="12186000" cy="685799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2BC3CB7-7B25-6D48-81BC-22904184715E}"/>
              </a:ext>
            </a:extLst>
          </p:cNvPr>
          <p:cNvSpPr txBox="1"/>
          <p:nvPr/>
        </p:nvSpPr>
        <p:spPr>
          <a:xfrm>
            <a:off x="9765792" y="256032"/>
            <a:ext cx="117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03/20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2D08959-B1F8-BD40-B504-8932F798096C}"/>
              </a:ext>
            </a:extLst>
          </p:cNvPr>
          <p:cNvSpPr txBox="1"/>
          <p:nvPr/>
        </p:nvSpPr>
        <p:spPr>
          <a:xfrm>
            <a:off x="548640" y="451628"/>
            <a:ext cx="546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latin typeface="Arial" panose="020B0604020202020204" pitchFamily="34" charset="0"/>
                <a:cs typeface="Arial" panose="020B0604020202020204" pitchFamily="34" charset="0"/>
              </a:rPr>
              <a:t>8. prosince 2021</a:t>
            </a:r>
            <a:endParaRPr lang="cs-CZ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49CE52B0-47B7-1C46-95B5-25C6CB30E5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272707"/>
              </p:ext>
            </p:extLst>
          </p:nvPr>
        </p:nvGraphicFramePr>
        <p:xfrm>
          <a:off x="548640" y="1582719"/>
          <a:ext cx="8310426" cy="4823653"/>
        </p:xfrm>
        <a:graphic>
          <a:graphicData uri="http://schemas.openxmlformats.org/drawingml/2006/table">
            <a:tbl>
              <a:tblPr/>
              <a:tblGrid>
                <a:gridCol w="905959">
                  <a:extLst>
                    <a:ext uri="{9D8B030D-6E8A-4147-A177-3AD203B41FA5}">
                      <a16:colId xmlns:a16="http://schemas.microsoft.com/office/drawing/2014/main" val="824257725"/>
                    </a:ext>
                  </a:extLst>
                </a:gridCol>
                <a:gridCol w="3083742">
                  <a:extLst>
                    <a:ext uri="{9D8B030D-6E8A-4147-A177-3AD203B41FA5}">
                      <a16:colId xmlns:a16="http://schemas.microsoft.com/office/drawing/2014/main" val="3827903026"/>
                    </a:ext>
                  </a:extLst>
                </a:gridCol>
                <a:gridCol w="409423">
                  <a:extLst>
                    <a:ext uri="{9D8B030D-6E8A-4147-A177-3AD203B41FA5}">
                      <a16:colId xmlns:a16="http://schemas.microsoft.com/office/drawing/2014/main" val="3229366763"/>
                    </a:ext>
                  </a:extLst>
                </a:gridCol>
                <a:gridCol w="905959">
                  <a:extLst>
                    <a:ext uri="{9D8B030D-6E8A-4147-A177-3AD203B41FA5}">
                      <a16:colId xmlns:a16="http://schemas.microsoft.com/office/drawing/2014/main" val="3070838365"/>
                    </a:ext>
                  </a:extLst>
                </a:gridCol>
                <a:gridCol w="3005343">
                  <a:extLst>
                    <a:ext uri="{9D8B030D-6E8A-4147-A177-3AD203B41FA5}">
                      <a16:colId xmlns:a16="http://schemas.microsoft.com/office/drawing/2014/main" val="2797294020"/>
                    </a:ext>
                  </a:extLst>
                </a:gridCol>
              </a:tblGrid>
              <a:tr h="179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09:00 - 09:20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zahájení 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13:20 - 14:20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BLOK - PARALELNÍ WORKSHOPY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920119"/>
                  </a:ext>
                </a:extLst>
              </a:tr>
              <a:tr h="314758"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Opatření proti roznášení nemocničních nákaz</a:t>
                      </a: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Technické vybavení, architektura a procesy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8771391"/>
                  </a:ext>
                </a:extLst>
              </a:tr>
              <a:tr h="314758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BLOK - PRŮCHOD PANDEMIE PRAHOU 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B: Role praktických lékařů během pandemie: praxe a poučení.</a:t>
                      </a: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Péče o zdraví v době covidu, očkování, péče v domovech pro seniory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907803"/>
                  </a:ext>
                </a:extLst>
              </a:tr>
              <a:tr h="3070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09:20 - 09:30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Pandemie z hlediska dat: Zhodnocení, bilance a zvládnutí epiedemie v Praze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C: Dopady pandemie na duševní zdraví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12847"/>
                  </a:ext>
                </a:extLst>
              </a:tr>
              <a:tr h="31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09:30 - 09:40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Protiepidemická opatření v Praze, možnosti, limity a výsledky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Covid v pražských a středočeských nemocnicích: </a:t>
                      </a: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 se pandemie promítla do péče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7469650"/>
                  </a:ext>
                </a:extLst>
              </a:tr>
              <a:tr h="31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09:40 - 09:50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Ztráty a nálezy v nemocnici v souvislosti s pandemií  Covid-19 aneb co nám Covid-19  dal a vzal 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E. Dopady pandemie na život v domovech seniorů</a:t>
                      </a: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nemocnost a úmrtí klientů a personálu, protiepidemická opatření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237933"/>
                  </a:ext>
                </a:extLst>
              </a:tr>
              <a:tr h="31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09:50 - 10:00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Dopad pandemie na životy Pražanů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F: Testování, trasování, karanténa</a:t>
                      </a:r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: praktické zkušenosti Hygienické stanice HMP v širším kontextu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9033153"/>
                  </a:ext>
                </a:extLst>
              </a:tr>
              <a:tr h="179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10:00 - 10:30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Diskuze k tématu daného bloku 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384498"/>
                  </a:ext>
                </a:extLst>
              </a:tr>
              <a:tr h="179642"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14:20 - 14:50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přestávka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845239"/>
                  </a:ext>
                </a:extLst>
              </a:tr>
              <a:tr h="179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10:30 - 11:00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přestávka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2637387"/>
                  </a:ext>
                </a:extLst>
              </a:tr>
              <a:tr h="179642"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BLOK - CO DÁL? JAK UPEVNIT ZDRAVÍ A ODOLNOST OBYVATEL.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627268"/>
                  </a:ext>
                </a:extLst>
              </a:tr>
              <a:tr h="17964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BLOK - CO NÁM PANDEMIE PŘINESLA: ODHALENÉ VÝZVY A POUČENÍ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14:50 - 15:05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Hlavní závěry z paralelních workshopů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99554"/>
                  </a:ext>
                </a:extLst>
              </a:tr>
              <a:tr h="179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11:00 - 11:10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Systém pro efektivní předávání pacientů přednemocniční péče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15:05 - 15:15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Prevence z pohledu praktického lékaře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0217371"/>
                  </a:ext>
                </a:extLst>
              </a:tr>
              <a:tr h="179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11:10 - 11:20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Covid jako jedna z nemocničních nákaz, které je potřeba eliminovat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15:15 - 15:25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Jaké poučení si vzít z britských pandemických opatření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47807"/>
                  </a:ext>
                </a:extLst>
              </a:tr>
              <a:tr h="179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11:20 - 11:30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Zapojení nevládních neziskových organizací do zvládnutí epidemie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15:25 - 15:35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Zdravotní prevence ve světě pandemie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0496216"/>
                  </a:ext>
                </a:extLst>
              </a:tr>
              <a:tr h="314758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11:30 - 11:40 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Krajské i jinak vlastněné nemocnice jako nedílná součást krajské sítě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15:35 - 15:45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Reforma institucí veřejného zdraví se zaměřením na Prahu, první výsledky práce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8838122"/>
                  </a:ext>
                </a:extLst>
              </a:tr>
              <a:tr h="179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11:40 - 12:20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Diskuze k tématu daného bloku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15:45 - 15:55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Doporučení Světové zdravotnické organizace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9928545"/>
                  </a:ext>
                </a:extLst>
              </a:tr>
              <a:tr h="179642"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15:55 - 16:40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Závěrečná diskuze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08287"/>
                  </a:ext>
                </a:extLst>
              </a:tr>
              <a:tr h="179642"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12:20 - 13:20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přestávka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16:40 - 18:00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Promítání filmu JEDNOTKA INTENZIVNÍHO ŽIVOTA</a:t>
                      </a:r>
                    </a:p>
                  </a:txBody>
                  <a:tcPr marL="7677" marR="7677" marT="7677" marB="368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2006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0802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DC30ED3-55D9-C746-B509-773199FD1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" y="344385"/>
            <a:ext cx="12186000" cy="6857999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C2BC3CB7-7B25-6D48-81BC-22904184715E}"/>
              </a:ext>
            </a:extLst>
          </p:cNvPr>
          <p:cNvSpPr txBox="1"/>
          <p:nvPr/>
        </p:nvSpPr>
        <p:spPr>
          <a:xfrm>
            <a:off x="9765792" y="256032"/>
            <a:ext cx="1170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03/20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E2D08959-B1F8-BD40-B504-8932F798096C}"/>
              </a:ext>
            </a:extLst>
          </p:cNvPr>
          <p:cNvSpPr txBox="1"/>
          <p:nvPr/>
        </p:nvSpPr>
        <p:spPr>
          <a:xfrm>
            <a:off x="548640" y="451628"/>
            <a:ext cx="54681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400" b="1" dirty="0">
                <a:latin typeface="Arial" panose="020B0604020202020204" pitchFamily="34" charset="0"/>
                <a:cs typeface="Arial" panose="020B0604020202020204" pitchFamily="34" charset="0"/>
              </a:rPr>
              <a:t>9. prosince 2021</a:t>
            </a:r>
            <a:endParaRPr lang="cs-CZ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66564B1F-D889-0842-B9E0-BD86C6D08D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470794"/>
              </p:ext>
            </p:extLst>
          </p:nvPr>
        </p:nvGraphicFramePr>
        <p:xfrm>
          <a:off x="548640" y="1739275"/>
          <a:ext cx="8328039" cy="4476399"/>
        </p:xfrm>
        <a:graphic>
          <a:graphicData uri="http://schemas.openxmlformats.org/drawingml/2006/table">
            <a:tbl>
              <a:tblPr/>
              <a:tblGrid>
                <a:gridCol w="1891083">
                  <a:extLst>
                    <a:ext uri="{9D8B030D-6E8A-4147-A177-3AD203B41FA5}">
                      <a16:colId xmlns:a16="http://schemas.microsoft.com/office/drawing/2014/main" val="1710579354"/>
                    </a:ext>
                  </a:extLst>
                </a:gridCol>
                <a:gridCol w="6436956">
                  <a:extLst>
                    <a:ext uri="{9D8B030D-6E8A-4147-A177-3AD203B41FA5}">
                      <a16:colId xmlns:a16="http://schemas.microsoft.com/office/drawing/2014/main" val="4169307167"/>
                    </a:ext>
                  </a:extLst>
                </a:gridCol>
              </a:tblGrid>
              <a:tr h="2131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BLOK - SPOLUPRACOVAT JE VÝHODNÉ PRO VŠECHNY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22374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09:00 - 09:10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Společné pokrytí území krajskými ZZS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0370988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09:10 - 09:20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Letecká záchranná služba pro HMP a SK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744368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09:20 - 09:30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Společné nakupování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562391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09:30 - 09:40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Zdravotnické konsorcium, Metropolitní zdravotnický servis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880593"/>
                  </a:ext>
                </a:extLst>
              </a:tr>
              <a:tr h="3642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09:40 - 09:50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Jeden příklad spolupráce státní/městská/soukromá/nemocnice na území HMP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2291647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09:50 - 10:30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Diskuze k tématu daného bloku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652393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038448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10:30 - 11:00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přestávka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8493889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989620"/>
                  </a:ext>
                </a:extLst>
              </a:tr>
              <a:tr h="2131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cs-CZ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BLOK - SOCIÁLNĚ ZDRAVOTNÍ POMEZÍ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1856056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11:00 - 11:10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Rozvoj paliativní péče na území HMP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5205752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11:10 - 11:20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Překážky i nové příležitosti v péči o osoby bez pojištění na území HMP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152416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11:20 - 11:30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Kazuistika: spolupráce při péči o pacienty s duální diagnózou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2360571"/>
                  </a:ext>
                </a:extLst>
              </a:tr>
              <a:tr h="36428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11:30 - 11:40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Posílená role sociální práce při bezpečném propouštění do domácího prostředí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4719175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11:40 - 11:50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Koordinace péče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302129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11:50 - 12:30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Diskuze k tématu danému bloku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01657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0223620"/>
                  </a:ext>
                </a:extLst>
              </a:tr>
              <a:tr h="21310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12:30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ukončení vysílání</a:t>
                      </a:r>
                    </a:p>
                  </a:txBody>
                  <a:tcPr marL="9107" marR="9107" marT="9107" marB="4371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640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0631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516</Words>
  <Application>Microsoft Office PowerPoint</Application>
  <PresentationFormat>Širokoúhlá obrazovka</PresentationFormat>
  <Paragraphs>94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Microsoft Office User</dc:creator>
  <cp:lastModifiedBy>Macháčková Pavla (MHMP, ZDR)</cp:lastModifiedBy>
  <cp:revision>4</cp:revision>
  <dcterms:created xsi:type="dcterms:W3CDTF">2021-11-18T20:33:47Z</dcterms:created>
  <dcterms:modified xsi:type="dcterms:W3CDTF">2021-11-24T21:24:34Z</dcterms:modified>
</cp:coreProperties>
</file>