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4099" r:id="rId2"/>
  </p:sldMasterIdLst>
  <p:sldIdLst>
    <p:sldId id="283" r:id="rId3"/>
    <p:sldId id="282" r:id="rId4"/>
    <p:sldId id="25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FFFF00"/>
    <a:srgbClr val="FF66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F795E-36E7-4430-9F48-B250AF87D8A6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C1B6DDB-B211-4A12-90C3-7F2924C370A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cs-CZ" sz="2800" b="1" dirty="0" smtClean="0">
              <a:solidFill>
                <a:schemeClr val="tx1"/>
              </a:solidFill>
              <a:latin typeface="+mn-lt"/>
              <a:ea typeface="Segoe UI" pitchFamily="34" charset="0"/>
              <a:cs typeface="Segoe UI" pitchFamily="34" charset="0"/>
            </a:rPr>
            <a:t>Protikorupčních opatření navazují na:</a:t>
          </a:r>
          <a:endParaRPr lang="cs-CZ" sz="2800" b="1" dirty="0">
            <a:solidFill>
              <a:schemeClr val="tx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C623602A-CA96-4FA6-A3F3-1B5EA16E2F4F}" type="parTrans" cxnId="{12108B96-6D8F-44A0-91F1-3A7404AF6325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1EA1C029-95D0-44CB-A92E-FAAEE2A89481}" type="sibTrans" cxnId="{12108B96-6D8F-44A0-91F1-3A7404AF6325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E1B22AE7-1E12-4D17-98BD-932E3ED1A16E}">
      <dgm:prSet custT="1"/>
      <dgm:spPr/>
      <dgm:t>
        <a:bodyPr/>
        <a:lstStyle/>
        <a:p>
          <a:pPr rtl="0"/>
          <a:r>
            <a:rPr lang="cs-CZ" sz="3200" b="1" smtClean="0">
              <a:latin typeface="+mn-lt"/>
              <a:ea typeface="Segoe UI" pitchFamily="34" charset="0"/>
              <a:cs typeface="Segoe UI" pitchFamily="34" charset="0"/>
            </a:rPr>
            <a:t>- doporučení skupiny GRECO</a:t>
          </a:r>
          <a:endParaRPr lang="cs-CZ" sz="3200" b="1" dirty="0">
            <a:latin typeface="+mn-lt"/>
            <a:ea typeface="Segoe UI" pitchFamily="34" charset="0"/>
            <a:cs typeface="Segoe UI" pitchFamily="34" charset="0"/>
          </a:endParaRPr>
        </a:p>
      </dgm:t>
    </dgm:pt>
    <dgm:pt modelId="{E5E427FA-869C-439B-8926-40166AF3F2CF}" type="parTrans" cxnId="{339FC5C9-F40D-4C6B-9A33-59E3EEB1BD10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C339226B-A1D6-4727-957F-276E1B44F305}" type="sibTrans" cxnId="{339FC5C9-F40D-4C6B-9A33-59E3EEB1BD10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91260F0B-8B24-4FDC-8B77-38C61CA3716D}">
      <dgm:prSet custT="1"/>
      <dgm:spPr/>
      <dgm:t>
        <a:bodyPr/>
        <a:lstStyle/>
        <a:p>
          <a:pPr rtl="0"/>
          <a:r>
            <a:rPr lang="cs-CZ" sz="3200" b="1" smtClean="0">
              <a:latin typeface="+mn-lt"/>
              <a:ea typeface="Segoe UI" pitchFamily="34" charset="0"/>
              <a:cs typeface="Segoe UI" pitchFamily="34" charset="0"/>
            </a:rPr>
            <a:t>- usnesení vlády ČR</a:t>
          </a:r>
          <a:endParaRPr lang="cs-CZ" sz="3200" b="1" dirty="0">
            <a:latin typeface="+mn-lt"/>
            <a:ea typeface="Segoe UI" pitchFamily="34" charset="0"/>
            <a:cs typeface="Segoe UI" pitchFamily="34" charset="0"/>
          </a:endParaRPr>
        </a:p>
      </dgm:t>
    </dgm:pt>
    <dgm:pt modelId="{A01CDE6C-86D0-44FA-A995-2C573044FE4F}" type="parTrans" cxnId="{D12F0E00-B1BC-487A-B86E-E6B1C868C890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1B82CD63-53EB-4E0D-9EF9-4D592D54C418}" type="sibTrans" cxnId="{D12F0E00-B1BC-487A-B86E-E6B1C868C890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BDB7AACC-E324-4CA7-9973-96292EB07F95}">
      <dgm:prSet custT="1"/>
      <dgm:spPr/>
      <dgm:t>
        <a:bodyPr/>
        <a:lstStyle/>
        <a:p>
          <a:pPr rtl="0"/>
          <a:r>
            <a:rPr lang="cs-CZ" sz="3200" b="1" smtClean="0">
              <a:latin typeface="+mn-lt"/>
              <a:ea typeface="Segoe UI" pitchFamily="34" charset="0"/>
              <a:cs typeface="Segoe UI" pitchFamily="34" charset="0"/>
            </a:rPr>
            <a:t>- programové prohlášení Rady hl. m. Prahy</a:t>
          </a:r>
          <a:endParaRPr lang="cs-CZ" sz="3200" b="1" dirty="0">
            <a:latin typeface="+mn-lt"/>
            <a:ea typeface="Segoe UI" pitchFamily="34" charset="0"/>
            <a:cs typeface="Segoe UI" pitchFamily="34" charset="0"/>
          </a:endParaRPr>
        </a:p>
      </dgm:t>
    </dgm:pt>
    <dgm:pt modelId="{EA4FB00A-7DAA-411F-BC46-B9D3AF835EB5}" type="parTrans" cxnId="{CD2B1A7E-DFE0-4216-B3E6-611F6DCFDE9A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9A755DAC-1349-4D70-902E-5D9460FECBBA}" type="sibTrans" cxnId="{CD2B1A7E-DFE0-4216-B3E6-611F6DCFDE9A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C3415752-7BCC-4AFC-A880-4E4B75553D8A}">
      <dgm:prSet custT="1"/>
      <dgm:spPr/>
      <dgm:t>
        <a:bodyPr/>
        <a:lstStyle/>
        <a:p>
          <a:pPr rtl="0"/>
          <a:r>
            <a:rPr lang="cs-CZ" sz="3200" b="1" smtClean="0">
              <a:latin typeface="+mn-lt"/>
              <a:ea typeface="Segoe UI" pitchFamily="34" charset="0"/>
              <a:cs typeface="Segoe UI" pitchFamily="34" charset="0"/>
            </a:rPr>
            <a:t>- již přijatá protikorupční opatření</a:t>
          </a:r>
          <a:endParaRPr lang="cs-CZ" sz="3200" b="1" dirty="0">
            <a:latin typeface="+mn-lt"/>
            <a:ea typeface="Segoe UI" pitchFamily="34" charset="0"/>
            <a:cs typeface="Segoe UI" pitchFamily="34" charset="0"/>
          </a:endParaRPr>
        </a:p>
      </dgm:t>
    </dgm:pt>
    <dgm:pt modelId="{7951CCD2-BEA2-4712-8303-79F88311B3D8}" type="parTrans" cxnId="{2BAF6E10-4307-4B0F-BED2-47872120393E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30163C2B-F39B-4D65-8B35-02A9C9C8CA5E}" type="sibTrans" cxnId="{2BAF6E10-4307-4B0F-BED2-47872120393E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8A17C096-7037-423C-A225-3D8FF2160080}">
      <dgm:prSet custT="1"/>
      <dgm:spPr/>
      <dgm:t>
        <a:bodyPr/>
        <a:lstStyle/>
        <a:p>
          <a:pPr rtl="0"/>
          <a:r>
            <a:rPr lang="cs-CZ" sz="3200" b="1" smtClean="0">
              <a:latin typeface="+mn-lt"/>
              <a:ea typeface="Segoe UI" pitchFamily="34" charset="0"/>
              <a:cs typeface="Segoe UI" pitchFamily="34" charset="0"/>
            </a:rPr>
            <a:t>- doporučení vyplývající z Mapy korupčních rizik</a:t>
          </a:r>
          <a:endParaRPr lang="cs-CZ" sz="3200" b="1" dirty="0">
            <a:latin typeface="+mn-lt"/>
            <a:ea typeface="Segoe UI" pitchFamily="34" charset="0"/>
            <a:cs typeface="Segoe UI" pitchFamily="34" charset="0"/>
          </a:endParaRPr>
        </a:p>
      </dgm:t>
    </dgm:pt>
    <dgm:pt modelId="{3B5EC2D3-38A4-4A78-863B-D0531F17010C}" type="parTrans" cxnId="{D3C0505C-579D-4F1E-BF69-DDF62886075E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E3E44EE0-1370-4BF0-AE28-9E92F37F6A79}" type="sibTrans" cxnId="{D3C0505C-579D-4F1E-BF69-DDF62886075E}">
      <dgm:prSet/>
      <dgm:spPr/>
      <dgm:t>
        <a:bodyPr/>
        <a:lstStyle/>
        <a:p>
          <a:endParaRPr lang="cs-CZ" b="1">
            <a:solidFill>
              <a:schemeClr val="bg1"/>
            </a:solidFill>
            <a:latin typeface="+mn-lt"/>
            <a:ea typeface="Segoe UI" pitchFamily="34" charset="0"/>
            <a:cs typeface="Segoe UI" pitchFamily="34" charset="0"/>
          </a:endParaRPr>
        </a:p>
      </dgm:t>
    </dgm:pt>
    <dgm:pt modelId="{28D74571-DA86-4B80-B17A-08C400FB35EF}">
      <dgm:prSet custT="1"/>
      <dgm:spPr/>
      <dgm:t>
        <a:bodyPr/>
        <a:lstStyle/>
        <a:p>
          <a:pPr rtl="0"/>
          <a:r>
            <a:rPr lang="cs-CZ" sz="3200" b="1" smtClean="0">
              <a:latin typeface="+mn-lt"/>
              <a:ea typeface="Segoe UI" pitchFamily="34" charset="0"/>
              <a:cs typeface="Segoe UI" pitchFamily="34" charset="0"/>
            </a:rPr>
            <a:t>- výsledky auditů na MHMP</a:t>
          </a:r>
          <a:endParaRPr lang="cs-CZ" sz="3200" b="1" dirty="0">
            <a:latin typeface="+mn-lt"/>
            <a:ea typeface="Segoe UI" pitchFamily="34" charset="0"/>
            <a:cs typeface="Segoe UI" pitchFamily="34" charset="0"/>
          </a:endParaRPr>
        </a:p>
      </dgm:t>
    </dgm:pt>
    <dgm:pt modelId="{A1D837EC-EC7E-40FF-A863-D0DE7725AD55}" type="parTrans" cxnId="{F4F88BB6-EF1B-4BB7-8C40-F69E8EE10E74}">
      <dgm:prSet/>
      <dgm:spPr/>
      <dgm:t>
        <a:bodyPr/>
        <a:lstStyle/>
        <a:p>
          <a:endParaRPr lang="cs-CZ" b="1">
            <a:solidFill>
              <a:schemeClr val="bg1"/>
            </a:solidFill>
          </a:endParaRPr>
        </a:p>
      </dgm:t>
    </dgm:pt>
    <dgm:pt modelId="{A0612EFE-EDE1-461A-B01D-39E7D5231F7D}" type="sibTrans" cxnId="{F4F88BB6-EF1B-4BB7-8C40-F69E8EE10E74}">
      <dgm:prSet/>
      <dgm:spPr/>
      <dgm:t>
        <a:bodyPr/>
        <a:lstStyle/>
        <a:p>
          <a:endParaRPr lang="cs-CZ" b="1">
            <a:solidFill>
              <a:schemeClr val="bg1"/>
            </a:solidFill>
          </a:endParaRPr>
        </a:p>
      </dgm:t>
    </dgm:pt>
    <dgm:pt modelId="{8B1BB36F-338E-4DEC-8E5D-A0424D6FBD82}" type="pres">
      <dgm:prSet presAssocID="{B24F795E-36E7-4430-9F48-B250AF87D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6D318F3-58E6-493E-901F-A8D82D431721}" type="pres">
      <dgm:prSet presAssocID="{FC1B6DDB-B211-4A12-90C3-7F2924C370A6}" presName="parentText" presStyleLbl="node1" presStyleIdx="0" presStyleCnt="7" custScaleY="10036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FBAD3D-A953-4264-821F-D6FC26429634}" type="pres">
      <dgm:prSet presAssocID="{1EA1C029-95D0-44CB-A92E-FAAEE2A89481}" presName="spacer" presStyleCnt="0"/>
      <dgm:spPr/>
      <dgm:t>
        <a:bodyPr/>
        <a:lstStyle/>
        <a:p>
          <a:endParaRPr lang="cs-CZ"/>
        </a:p>
      </dgm:t>
    </dgm:pt>
    <dgm:pt modelId="{B9B7D451-9E9E-4865-A39D-7D7506CBFC3E}" type="pres">
      <dgm:prSet presAssocID="{E1B22AE7-1E12-4D17-98BD-932E3ED1A16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CFB43A-CDB3-4FCE-80E4-3A157AF55D34}" type="pres">
      <dgm:prSet presAssocID="{C339226B-A1D6-4727-957F-276E1B44F305}" presName="spacer" presStyleCnt="0"/>
      <dgm:spPr/>
      <dgm:t>
        <a:bodyPr/>
        <a:lstStyle/>
        <a:p>
          <a:endParaRPr lang="cs-CZ"/>
        </a:p>
      </dgm:t>
    </dgm:pt>
    <dgm:pt modelId="{15C1AD4E-AF13-4FF7-8D63-D49B2E1A027B}" type="pres">
      <dgm:prSet presAssocID="{91260F0B-8B24-4FDC-8B77-38C61CA3716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BEE9D6-58A1-4C2B-9502-43761967CB89}" type="pres">
      <dgm:prSet presAssocID="{1B82CD63-53EB-4E0D-9EF9-4D592D54C418}" presName="spacer" presStyleCnt="0"/>
      <dgm:spPr/>
      <dgm:t>
        <a:bodyPr/>
        <a:lstStyle/>
        <a:p>
          <a:endParaRPr lang="cs-CZ"/>
        </a:p>
      </dgm:t>
    </dgm:pt>
    <dgm:pt modelId="{D2110B9E-9C61-4665-A574-DA30D28A7AEA}" type="pres">
      <dgm:prSet presAssocID="{BDB7AACC-E324-4CA7-9973-96292EB07F9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2E04CD-0927-4238-9105-B7649D13E431}" type="pres">
      <dgm:prSet presAssocID="{9A755DAC-1349-4D70-902E-5D9460FECBBA}" presName="spacer" presStyleCnt="0"/>
      <dgm:spPr/>
      <dgm:t>
        <a:bodyPr/>
        <a:lstStyle/>
        <a:p>
          <a:endParaRPr lang="cs-CZ"/>
        </a:p>
      </dgm:t>
    </dgm:pt>
    <dgm:pt modelId="{EEB55063-C351-4ED1-9FBA-977215058174}" type="pres">
      <dgm:prSet presAssocID="{C3415752-7BCC-4AFC-A880-4E4B75553D8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AD4585-EB24-4BB6-8B10-446167A56219}" type="pres">
      <dgm:prSet presAssocID="{30163C2B-F39B-4D65-8B35-02A9C9C8CA5E}" presName="spacer" presStyleCnt="0"/>
      <dgm:spPr/>
      <dgm:t>
        <a:bodyPr/>
        <a:lstStyle/>
        <a:p>
          <a:endParaRPr lang="cs-CZ"/>
        </a:p>
      </dgm:t>
    </dgm:pt>
    <dgm:pt modelId="{8303A47C-4F1E-4A82-B3C6-E0D7C2DC6940}" type="pres">
      <dgm:prSet presAssocID="{8A17C096-7037-423C-A225-3D8FF216008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6DE53C-4412-4AC0-949A-B67E6DB8B6D1}" type="pres">
      <dgm:prSet presAssocID="{E3E44EE0-1370-4BF0-AE28-9E92F37F6A79}" presName="spacer" presStyleCnt="0"/>
      <dgm:spPr/>
      <dgm:t>
        <a:bodyPr/>
        <a:lstStyle/>
        <a:p>
          <a:endParaRPr lang="cs-CZ"/>
        </a:p>
      </dgm:t>
    </dgm:pt>
    <dgm:pt modelId="{CF478456-7555-460E-9F3B-83D994E5BB6E}" type="pres">
      <dgm:prSet presAssocID="{28D74571-DA86-4B80-B17A-08C400FB3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AF6E10-4307-4B0F-BED2-47872120393E}" srcId="{B24F795E-36E7-4430-9F48-B250AF87D8A6}" destId="{C3415752-7BCC-4AFC-A880-4E4B75553D8A}" srcOrd="4" destOrd="0" parTransId="{7951CCD2-BEA2-4712-8303-79F88311B3D8}" sibTransId="{30163C2B-F39B-4D65-8B35-02A9C9C8CA5E}"/>
    <dgm:cxn modelId="{12108B96-6D8F-44A0-91F1-3A7404AF6325}" srcId="{B24F795E-36E7-4430-9F48-B250AF87D8A6}" destId="{FC1B6DDB-B211-4A12-90C3-7F2924C370A6}" srcOrd="0" destOrd="0" parTransId="{C623602A-CA96-4FA6-A3F3-1B5EA16E2F4F}" sibTransId="{1EA1C029-95D0-44CB-A92E-FAAEE2A89481}"/>
    <dgm:cxn modelId="{2427E1AA-32E0-48C3-8FE3-8988208A26F7}" type="presOf" srcId="{FC1B6DDB-B211-4A12-90C3-7F2924C370A6}" destId="{56D318F3-58E6-493E-901F-A8D82D431721}" srcOrd="0" destOrd="0" presId="urn:microsoft.com/office/officeart/2005/8/layout/vList2"/>
    <dgm:cxn modelId="{D3C0505C-579D-4F1E-BF69-DDF62886075E}" srcId="{B24F795E-36E7-4430-9F48-B250AF87D8A6}" destId="{8A17C096-7037-423C-A225-3D8FF2160080}" srcOrd="5" destOrd="0" parTransId="{3B5EC2D3-38A4-4A78-863B-D0531F17010C}" sibTransId="{E3E44EE0-1370-4BF0-AE28-9E92F37F6A79}"/>
    <dgm:cxn modelId="{CD2B1A7E-DFE0-4216-B3E6-611F6DCFDE9A}" srcId="{B24F795E-36E7-4430-9F48-B250AF87D8A6}" destId="{BDB7AACC-E324-4CA7-9973-96292EB07F95}" srcOrd="3" destOrd="0" parTransId="{EA4FB00A-7DAA-411F-BC46-B9D3AF835EB5}" sibTransId="{9A755DAC-1349-4D70-902E-5D9460FECBBA}"/>
    <dgm:cxn modelId="{852E0764-E7D4-4E8D-8031-6E628D3C5469}" type="presOf" srcId="{C3415752-7BCC-4AFC-A880-4E4B75553D8A}" destId="{EEB55063-C351-4ED1-9FBA-977215058174}" srcOrd="0" destOrd="0" presId="urn:microsoft.com/office/officeart/2005/8/layout/vList2"/>
    <dgm:cxn modelId="{339FC5C9-F40D-4C6B-9A33-59E3EEB1BD10}" srcId="{B24F795E-36E7-4430-9F48-B250AF87D8A6}" destId="{E1B22AE7-1E12-4D17-98BD-932E3ED1A16E}" srcOrd="1" destOrd="0" parTransId="{E5E427FA-869C-439B-8926-40166AF3F2CF}" sibTransId="{C339226B-A1D6-4727-957F-276E1B44F305}"/>
    <dgm:cxn modelId="{F4F88BB6-EF1B-4BB7-8C40-F69E8EE10E74}" srcId="{B24F795E-36E7-4430-9F48-B250AF87D8A6}" destId="{28D74571-DA86-4B80-B17A-08C400FB35EF}" srcOrd="6" destOrd="0" parTransId="{A1D837EC-EC7E-40FF-A863-D0DE7725AD55}" sibTransId="{A0612EFE-EDE1-461A-B01D-39E7D5231F7D}"/>
    <dgm:cxn modelId="{5D905D2B-9A09-4EB4-9767-84F9957C9847}" type="presOf" srcId="{91260F0B-8B24-4FDC-8B77-38C61CA3716D}" destId="{15C1AD4E-AF13-4FF7-8D63-D49B2E1A027B}" srcOrd="0" destOrd="0" presId="urn:microsoft.com/office/officeart/2005/8/layout/vList2"/>
    <dgm:cxn modelId="{44256E70-E34C-4DE1-959B-BC8BFE700F46}" type="presOf" srcId="{28D74571-DA86-4B80-B17A-08C400FB35EF}" destId="{CF478456-7555-460E-9F3B-83D994E5BB6E}" srcOrd="0" destOrd="0" presId="urn:microsoft.com/office/officeart/2005/8/layout/vList2"/>
    <dgm:cxn modelId="{D12F0E00-B1BC-487A-B86E-E6B1C868C890}" srcId="{B24F795E-36E7-4430-9F48-B250AF87D8A6}" destId="{91260F0B-8B24-4FDC-8B77-38C61CA3716D}" srcOrd="2" destOrd="0" parTransId="{A01CDE6C-86D0-44FA-A995-2C573044FE4F}" sibTransId="{1B82CD63-53EB-4E0D-9EF9-4D592D54C418}"/>
    <dgm:cxn modelId="{B0F96C3B-4526-4B7B-8A60-DF6D3CD79096}" type="presOf" srcId="{8A17C096-7037-423C-A225-3D8FF2160080}" destId="{8303A47C-4F1E-4A82-B3C6-E0D7C2DC6940}" srcOrd="0" destOrd="0" presId="urn:microsoft.com/office/officeart/2005/8/layout/vList2"/>
    <dgm:cxn modelId="{5E0899C1-5B89-463D-8ED7-F562BB1E0284}" type="presOf" srcId="{B24F795E-36E7-4430-9F48-B250AF87D8A6}" destId="{8B1BB36F-338E-4DEC-8E5D-A0424D6FBD82}" srcOrd="0" destOrd="0" presId="urn:microsoft.com/office/officeart/2005/8/layout/vList2"/>
    <dgm:cxn modelId="{B1EDE78E-91E0-4BDE-8866-F125CD8AD1E7}" type="presOf" srcId="{E1B22AE7-1E12-4D17-98BD-932E3ED1A16E}" destId="{B9B7D451-9E9E-4865-A39D-7D7506CBFC3E}" srcOrd="0" destOrd="0" presId="urn:microsoft.com/office/officeart/2005/8/layout/vList2"/>
    <dgm:cxn modelId="{958E3580-419E-47A9-9AAC-E97858DB87C9}" type="presOf" srcId="{BDB7AACC-E324-4CA7-9973-96292EB07F95}" destId="{D2110B9E-9C61-4665-A574-DA30D28A7AEA}" srcOrd="0" destOrd="0" presId="urn:microsoft.com/office/officeart/2005/8/layout/vList2"/>
    <dgm:cxn modelId="{F5492A38-D758-4690-AEE6-3672BD86E31C}" type="presParOf" srcId="{8B1BB36F-338E-4DEC-8E5D-A0424D6FBD82}" destId="{56D318F3-58E6-493E-901F-A8D82D431721}" srcOrd="0" destOrd="0" presId="urn:microsoft.com/office/officeart/2005/8/layout/vList2"/>
    <dgm:cxn modelId="{07F34933-B84B-4A4B-8582-138BE1F1BCB8}" type="presParOf" srcId="{8B1BB36F-338E-4DEC-8E5D-A0424D6FBD82}" destId="{30FBAD3D-A953-4264-821F-D6FC26429634}" srcOrd="1" destOrd="0" presId="urn:microsoft.com/office/officeart/2005/8/layout/vList2"/>
    <dgm:cxn modelId="{630C2873-E95A-40C4-8B8E-01F56219BE1B}" type="presParOf" srcId="{8B1BB36F-338E-4DEC-8E5D-A0424D6FBD82}" destId="{B9B7D451-9E9E-4865-A39D-7D7506CBFC3E}" srcOrd="2" destOrd="0" presId="urn:microsoft.com/office/officeart/2005/8/layout/vList2"/>
    <dgm:cxn modelId="{0E9E5DEA-1DEA-419B-8CDF-315185796B8F}" type="presParOf" srcId="{8B1BB36F-338E-4DEC-8E5D-A0424D6FBD82}" destId="{CDCFB43A-CDB3-4FCE-80E4-3A157AF55D34}" srcOrd="3" destOrd="0" presId="urn:microsoft.com/office/officeart/2005/8/layout/vList2"/>
    <dgm:cxn modelId="{FDD734EF-B1D5-478D-BE77-1794029D2DB7}" type="presParOf" srcId="{8B1BB36F-338E-4DEC-8E5D-A0424D6FBD82}" destId="{15C1AD4E-AF13-4FF7-8D63-D49B2E1A027B}" srcOrd="4" destOrd="0" presId="urn:microsoft.com/office/officeart/2005/8/layout/vList2"/>
    <dgm:cxn modelId="{44457A31-71F7-4CBE-B680-1044086E5541}" type="presParOf" srcId="{8B1BB36F-338E-4DEC-8E5D-A0424D6FBD82}" destId="{9FBEE9D6-58A1-4C2B-9502-43761967CB89}" srcOrd="5" destOrd="0" presId="urn:microsoft.com/office/officeart/2005/8/layout/vList2"/>
    <dgm:cxn modelId="{B788E178-66DC-4E41-B736-43299E1DACEF}" type="presParOf" srcId="{8B1BB36F-338E-4DEC-8E5D-A0424D6FBD82}" destId="{D2110B9E-9C61-4665-A574-DA30D28A7AEA}" srcOrd="6" destOrd="0" presId="urn:microsoft.com/office/officeart/2005/8/layout/vList2"/>
    <dgm:cxn modelId="{11FB7E34-027B-4257-A645-E0F40D382A3E}" type="presParOf" srcId="{8B1BB36F-338E-4DEC-8E5D-A0424D6FBD82}" destId="{EF2E04CD-0927-4238-9105-B7649D13E431}" srcOrd="7" destOrd="0" presId="urn:microsoft.com/office/officeart/2005/8/layout/vList2"/>
    <dgm:cxn modelId="{BE50D68D-6E3F-4B04-B563-EFCFA94EEAAB}" type="presParOf" srcId="{8B1BB36F-338E-4DEC-8E5D-A0424D6FBD82}" destId="{EEB55063-C351-4ED1-9FBA-977215058174}" srcOrd="8" destOrd="0" presId="urn:microsoft.com/office/officeart/2005/8/layout/vList2"/>
    <dgm:cxn modelId="{5F86C96D-258E-49FB-9423-5EF39B5EBE3C}" type="presParOf" srcId="{8B1BB36F-338E-4DEC-8E5D-A0424D6FBD82}" destId="{EEAD4585-EB24-4BB6-8B10-446167A56219}" srcOrd="9" destOrd="0" presId="urn:microsoft.com/office/officeart/2005/8/layout/vList2"/>
    <dgm:cxn modelId="{9F2C24B5-830A-4961-9EF9-5D881D754931}" type="presParOf" srcId="{8B1BB36F-338E-4DEC-8E5D-A0424D6FBD82}" destId="{8303A47C-4F1E-4A82-B3C6-E0D7C2DC6940}" srcOrd="10" destOrd="0" presId="urn:microsoft.com/office/officeart/2005/8/layout/vList2"/>
    <dgm:cxn modelId="{B8D9C2E5-E6CF-4FB1-97D0-BE81A323161F}" type="presParOf" srcId="{8B1BB36F-338E-4DEC-8E5D-A0424D6FBD82}" destId="{DA6DE53C-4412-4AC0-949A-B67E6DB8B6D1}" srcOrd="11" destOrd="0" presId="urn:microsoft.com/office/officeart/2005/8/layout/vList2"/>
    <dgm:cxn modelId="{02975BD3-C009-4E65-B7FA-D853AF396D02}" type="presParOf" srcId="{8B1BB36F-338E-4DEC-8E5D-A0424D6FBD82}" destId="{CF478456-7555-460E-9F3B-83D994E5BB6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48173-635F-4505-8B29-317DB32B7AF2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0412C824-F13B-470A-B299-0419A2F4B407}">
      <dgm:prSet/>
      <dgm:spPr/>
      <dgm:t>
        <a:bodyPr/>
        <a:lstStyle/>
        <a:p>
          <a:pPr marL="354013" indent="0" algn="l"/>
          <a:r>
            <a:rPr lang="cs-CZ" b="1" dirty="0" smtClean="0"/>
            <a:t>vztahy s veřejností a komunikace</a:t>
          </a:r>
          <a:endParaRPr lang="cs-CZ" dirty="0"/>
        </a:p>
      </dgm:t>
    </dgm:pt>
    <dgm:pt modelId="{9DC22567-3893-484B-B96E-C52C82A98ECA}" type="parTrans" cxnId="{69BB4D23-69FC-446C-9F03-0D6E162F12FB}">
      <dgm:prSet/>
      <dgm:spPr/>
      <dgm:t>
        <a:bodyPr/>
        <a:lstStyle/>
        <a:p>
          <a:pPr algn="l"/>
          <a:endParaRPr lang="cs-CZ"/>
        </a:p>
      </dgm:t>
    </dgm:pt>
    <dgm:pt modelId="{D9971EA6-91BD-429F-8C5B-151E9E1719AD}" type="sibTrans" cxnId="{69BB4D23-69FC-446C-9F03-0D6E162F12FB}">
      <dgm:prSet/>
      <dgm:spPr/>
      <dgm:t>
        <a:bodyPr/>
        <a:lstStyle/>
        <a:p>
          <a:pPr algn="l"/>
          <a:endParaRPr lang="cs-CZ"/>
        </a:p>
      </dgm:t>
    </dgm:pt>
    <dgm:pt modelId="{6B162C9D-71E8-4C21-9340-D636EE258339}">
      <dgm:prSet/>
      <dgm:spPr/>
      <dgm:t>
        <a:bodyPr/>
        <a:lstStyle/>
        <a:p>
          <a:pPr marL="354013" indent="0" algn="l"/>
          <a:r>
            <a:rPr lang="cs-CZ" b="1" dirty="0" smtClean="0"/>
            <a:t>veřejné zakázky, pravidla a pravomoci pro podepisování smluv a nakládání s majetkem</a:t>
          </a:r>
          <a:endParaRPr lang="cs-CZ" dirty="0"/>
        </a:p>
      </dgm:t>
    </dgm:pt>
    <dgm:pt modelId="{881FAFAB-C7B0-47CE-8445-5D7F29F6AF69}" type="parTrans" cxnId="{57466991-FC21-4CAC-B6F2-B059ABA62D06}">
      <dgm:prSet/>
      <dgm:spPr/>
      <dgm:t>
        <a:bodyPr/>
        <a:lstStyle/>
        <a:p>
          <a:pPr algn="l"/>
          <a:endParaRPr lang="cs-CZ"/>
        </a:p>
      </dgm:t>
    </dgm:pt>
    <dgm:pt modelId="{9CF99E7A-344C-4595-A1DE-ABD0B0FB79F8}" type="sibTrans" cxnId="{57466991-FC21-4CAC-B6F2-B059ABA62D06}">
      <dgm:prSet/>
      <dgm:spPr/>
      <dgm:t>
        <a:bodyPr/>
        <a:lstStyle/>
        <a:p>
          <a:pPr algn="l"/>
          <a:endParaRPr lang="cs-CZ"/>
        </a:p>
      </dgm:t>
    </dgm:pt>
    <dgm:pt modelId="{15914E2D-246C-495C-84E5-4652ED0CE4A5}">
      <dgm:prSet/>
      <dgm:spPr/>
      <dgm:t>
        <a:bodyPr/>
        <a:lstStyle/>
        <a:p>
          <a:pPr marL="354013" indent="0" algn="l"/>
          <a:r>
            <a:rPr lang="cs-CZ" b="1" dirty="0" smtClean="0"/>
            <a:t/>
          </a:r>
          <a:br>
            <a:rPr lang="cs-CZ" b="1" dirty="0" smtClean="0"/>
          </a:br>
          <a:r>
            <a:rPr lang="cs-CZ" b="1" dirty="0" smtClean="0"/>
            <a:t>etika a podpora integrity zaměstnanců</a:t>
          </a:r>
          <a:endParaRPr lang="cs-CZ" dirty="0"/>
        </a:p>
      </dgm:t>
    </dgm:pt>
    <dgm:pt modelId="{DC25BE75-B56D-4187-AF1E-84B2C277B0B1}" type="parTrans" cxnId="{BAD0A6FC-F439-4410-A814-B4BBA80EF743}">
      <dgm:prSet/>
      <dgm:spPr/>
      <dgm:t>
        <a:bodyPr/>
        <a:lstStyle/>
        <a:p>
          <a:pPr algn="l"/>
          <a:endParaRPr lang="cs-CZ"/>
        </a:p>
      </dgm:t>
    </dgm:pt>
    <dgm:pt modelId="{E673D4D6-22EE-44AD-8152-A1CD4073535F}" type="sibTrans" cxnId="{BAD0A6FC-F439-4410-A814-B4BBA80EF743}">
      <dgm:prSet/>
      <dgm:spPr/>
      <dgm:t>
        <a:bodyPr/>
        <a:lstStyle/>
        <a:p>
          <a:pPr algn="l"/>
          <a:endParaRPr lang="cs-CZ"/>
        </a:p>
      </dgm:t>
    </dgm:pt>
    <dgm:pt modelId="{35EC5E99-FD39-4C92-A13A-66F71175C331}">
      <dgm:prSet/>
      <dgm:spPr/>
      <dgm:t>
        <a:bodyPr/>
        <a:lstStyle/>
        <a:p>
          <a:pPr marL="354013" indent="0" algn="l"/>
          <a:r>
            <a:rPr lang="cs-CZ" b="1" dirty="0" smtClean="0"/>
            <a:t>volené orgány</a:t>
          </a:r>
          <a:endParaRPr lang="cs-CZ" dirty="0"/>
        </a:p>
      </dgm:t>
    </dgm:pt>
    <dgm:pt modelId="{8C902819-82F7-4867-A071-723939C49C24}" type="parTrans" cxnId="{0AB2585A-32C5-4F32-AA25-07CC80524387}">
      <dgm:prSet/>
      <dgm:spPr/>
      <dgm:t>
        <a:bodyPr/>
        <a:lstStyle/>
        <a:p>
          <a:pPr algn="l"/>
          <a:endParaRPr lang="cs-CZ"/>
        </a:p>
      </dgm:t>
    </dgm:pt>
    <dgm:pt modelId="{C24FF519-A27E-4786-8AC9-7921BF4AB8F7}" type="sibTrans" cxnId="{0AB2585A-32C5-4F32-AA25-07CC80524387}">
      <dgm:prSet/>
      <dgm:spPr/>
      <dgm:t>
        <a:bodyPr/>
        <a:lstStyle/>
        <a:p>
          <a:pPr algn="l"/>
          <a:endParaRPr lang="cs-CZ"/>
        </a:p>
      </dgm:t>
    </dgm:pt>
    <dgm:pt modelId="{2C2F8CDE-0977-469C-B94F-2E7973D26E59}">
      <dgm:prSet/>
      <dgm:spPr/>
      <dgm:t>
        <a:bodyPr/>
        <a:lstStyle/>
        <a:p>
          <a:pPr marL="354013" indent="0" algn="l"/>
          <a:r>
            <a:rPr lang="cs-CZ" b="1" dirty="0" smtClean="0"/>
            <a:t>vnitřní kontrola a kontrolní mechanismy</a:t>
          </a:r>
          <a:endParaRPr lang="cs-CZ" dirty="0"/>
        </a:p>
      </dgm:t>
    </dgm:pt>
    <dgm:pt modelId="{351EFE56-A5D6-4FFE-BA21-A0C8EC7B7513}" type="parTrans" cxnId="{94D76845-6B5A-48C1-A7AD-8EDB0186EE7A}">
      <dgm:prSet/>
      <dgm:spPr/>
      <dgm:t>
        <a:bodyPr/>
        <a:lstStyle/>
        <a:p>
          <a:pPr algn="l"/>
          <a:endParaRPr lang="cs-CZ"/>
        </a:p>
      </dgm:t>
    </dgm:pt>
    <dgm:pt modelId="{68CDB726-87AD-47A3-9DD3-A270716F0C28}" type="sibTrans" cxnId="{94D76845-6B5A-48C1-A7AD-8EDB0186EE7A}">
      <dgm:prSet/>
      <dgm:spPr/>
      <dgm:t>
        <a:bodyPr/>
        <a:lstStyle/>
        <a:p>
          <a:pPr algn="l"/>
          <a:endParaRPr lang="cs-CZ"/>
        </a:p>
      </dgm:t>
    </dgm:pt>
    <dgm:pt modelId="{5032F2A8-0078-49B1-A3EA-28AADEB69734}">
      <dgm:prSet/>
      <dgm:spPr/>
      <dgm:t>
        <a:bodyPr/>
        <a:lstStyle/>
        <a:p>
          <a:pPr marL="354013" indent="0" algn="l"/>
          <a:r>
            <a:rPr lang="cs-CZ" b="1" dirty="0" smtClean="0"/>
            <a:t>Organizace – struktura, procesy a komunikace</a:t>
          </a:r>
          <a:endParaRPr lang="cs-CZ" dirty="0"/>
        </a:p>
      </dgm:t>
    </dgm:pt>
    <dgm:pt modelId="{0D69AF2E-D45A-49B8-A3B7-39B5166ACDAE}" type="parTrans" cxnId="{3226AB45-AF43-4FBB-99B3-0C38470C17F7}">
      <dgm:prSet/>
      <dgm:spPr/>
      <dgm:t>
        <a:bodyPr/>
        <a:lstStyle/>
        <a:p>
          <a:pPr algn="l"/>
          <a:endParaRPr lang="cs-CZ"/>
        </a:p>
      </dgm:t>
    </dgm:pt>
    <dgm:pt modelId="{9177545C-3390-4544-8D92-8BBA6FDE7E8B}" type="sibTrans" cxnId="{3226AB45-AF43-4FBB-99B3-0C38470C17F7}">
      <dgm:prSet/>
      <dgm:spPr/>
      <dgm:t>
        <a:bodyPr/>
        <a:lstStyle/>
        <a:p>
          <a:pPr algn="l"/>
          <a:endParaRPr lang="cs-CZ"/>
        </a:p>
      </dgm:t>
    </dgm:pt>
    <dgm:pt modelId="{861BD069-F435-472A-B72A-D6198F5F2882}" type="pres">
      <dgm:prSet presAssocID="{BBF48173-635F-4505-8B29-317DB32B7A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AF7075-EB12-45E0-B84C-33CE717CD2B8}" type="pres">
      <dgm:prSet presAssocID="{0412C824-F13B-470A-B299-0419A2F4B407}" presName="horFlow" presStyleCnt="0"/>
      <dgm:spPr/>
    </dgm:pt>
    <dgm:pt modelId="{DDCD7A1B-E4F5-4417-B61A-C914904747C9}" type="pres">
      <dgm:prSet presAssocID="{0412C824-F13B-470A-B299-0419A2F4B407}" presName="bigChev" presStyleLbl="node1" presStyleIdx="0" presStyleCnt="6" custScaleX="732737"/>
      <dgm:spPr/>
      <dgm:t>
        <a:bodyPr/>
        <a:lstStyle/>
        <a:p>
          <a:endParaRPr lang="cs-CZ"/>
        </a:p>
      </dgm:t>
    </dgm:pt>
    <dgm:pt modelId="{3A706FFE-15FA-4DE0-B55B-AE2EED5869F9}" type="pres">
      <dgm:prSet presAssocID="{0412C824-F13B-470A-B299-0419A2F4B407}" presName="vSp" presStyleCnt="0"/>
      <dgm:spPr/>
    </dgm:pt>
    <dgm:pt modelId="{9B8488E5-74AF-4D95-937D-7B41F2149465}" type="pres">
      <dgm:prSet presAssocID="{6B162C9D-71E8-4C21-9340-D636EE258339}" presName="horFlow" presStyleCnt="0"/>
      <dgm:spPr/>
    </dgm:pt>
    <dgm:pt modelId="{B7D16F59-4D25-4002-86F5-03002A4DFFA9}" type="pres">
      <dgm:prSet presAssocID="{6B162C9D-71E8-4C21-9340-D636EE258339}" presName="bigChev" presStyleLbl="node1" presStyleIdx="1" presStyleCnt="6" custScaleX="731429"/>
      <dgm:spPr/>
      <dgm:t>
        <a:bodyPr/>
        <a:lstStyle/>
        <a:p>
          <a:endParaRPr lang="cs-CZ"/>
        </a:p>
      </dgm:t>
    </dgm:pt>
    <dgm:pt modelId="{04EDEA27-EAF6-41A2-9785-1E5BB1D9775B}" type="pres">
      <dgm:prSet presAssocID="{6B162C9D-71E8-4C21-9340-D636EE258339}" presName="vSp" presStyleCnt="0"/>
      <dgm:spPr/>
    </dgm:pt>
    <dgm:pt modelId="{2942FF96-3628-4333-9EB9-1FEEF5E395F5}" type="pres">
      <dgm:prSet presAssocID="{15914E2D-246C-495C-84E5-4652ED0CE4A5}" presName="horFlow" presStyleCnt="0"/>
      <dgm:spPr/>
    </dgm:pt>
    <dgm:pt modelId="{7CB9E2D2-4D60-4017-B943-107F20974A59}" type="pres">
      <dgm:prSet presAssocID="{15914E2D-246C-495C-84E5-4652ED0CE4A5}" presName="bigChev" presStyleLbl="node1" presStyleIdx="2" presStyleCnt="6" custScaleX="732737"/>
      <dgm:spPr/>
      <dgm:t>
        <a:bodyPr/>
        <a:lstStyle/>
        <a:p>
          <a:endParaRPr lang="cs-CZ"/>
        </a:p>
      </dgm:t>
    </dgm:pt>
    <dgm:pt modelId="{3E32F3AE-7042-4FCB-9FCD-E85F2CB37BD8}" type="pres">
      <dgm:prSet presAssocID="{15914E2D-246C-495C-84E5-4652ED0CE4A5}" presName="vSp" presStyleCnt="0"/>
      <dgm:spPr/>
    </dgm:pt>
    <dgm:pt modelId="{E8F49E4B-BF25-40CD-9F4F-C8CB4DEE0B11}" type="pres">
      <dgm:prSet presAssocID="{35EC5E99-FD39-4C92-A13A-66F71175C331}" presName="horFlow" presStyleCnt="0"/>
      <dgm:spPr/>
    </dgm:pt>
    <dgm:pt modelId="{A4C700B3-46F8-4D3E-AA00-1135DF79C33D}" type="pres">
      <dgm:prSet presAssocID="{35EC5E99-FD39-4C92-A13A-66F71175C331}" presName="bigChev" presStyleLbl="node1" presStyleIdx="3" presStyleCnt="6" custScaleX="732737"/>
      <dgm:spPr/>
      <dgm:t>
        <a:bodyPr/>
        <a:lstStyle/>
        <a:p>
          <a:endParaRPr lang="cs-CZ"/>
        </a:p>
      </dgm:t>
    </dgm:pt>
    <dgm:pt modelId="{108F8B3D-8D42-41F7-8084-A63197093FE5}" type="pres">
      <dgm:prSet presAssocID="{35EC5E99-FD39-4C92-A13A-66F71175C331}" presName="vSp" presStyleCnt="0"/>
      <dgm:spPr/>
    </dgm:pt>
    <dgm:pt modelId="{539E9BEC-895A-45CC-AE9E-69945A45322A}" type="pres">
      <dgm:prSet presAssocID="{2C2F8CDE-0977-469C-B94F-2E7973D26E59}" presName="horFlow" presStyleCnt="0"/>
      <dgm:spPr/>
    </dgm:pt>
    <dgm:pt modelId="{0692F1DA-C195-4E8A-B6A2-8FAAFFDE108E}" type="pres">
      <dgm:prSet presAssocID="{2C2F8CDE-0977-469C-B94F-2E7973D26E59}" presName="bigChev" presStyleLbl="node1" presStyleIdx="4" presStyleCnt="6" custScaleX="732737"/>
      <dgm:spPr/>
      <dgm:t>
        <a:bodyPr/>
        <a:lstStyle/>
        <a:p>
          <a:endParaRPr lang="cs-CZ"/>
        </a:p>
      </dgm:t>
    </dgm:pt>
    <dgm:pt modelId="{6A3220A7-B400-40E0-97E1-28DDAA0FD29F}" type="pres">
      <dgm:prSet presAssocID="{2C2F8CDE-0977-469C-B94F-2E7973D26E59}" presName="vSp" presStyleCnt="0"/>
      <dgm:spPr/>
    </dgm:pt>
    <dgm:pt modelId="{3038C96A-D741-463A-A062-954579C16218}" type="pres">
      <dgm:prSet presAssocID="{5032F2A8-0078-49B1-A3EA-28AADEB69734}" presName="horFlow" presStyleCnt="0"/>
      <dgm:spPr/>
    </dgm:pt>
    <dgm:pt modelId="{24E152EA-7714-4F27-8E3E-B746E7C87B8D}" type="pres">
      <dgm:prSet presAssocID="{5032F2A8-0078-49B1-A3EA-28AADEB69734}" presName="bigChev" presStyleLbl="node1" presStyleIdx="5" presStyleCnt="6" custScaleX="732737"/>
      <dgm:spPr/>
      <dgm:t>
        <a:bodyPr/>
        <a:lstStyle/>
        <a:p>
          <a:endParaRPr lang="cs-CZ"/>
        </a:p>
      </dgm:t>
    </dgm:pt>
  </dgm:ptLst>
  <dgm:cxnLst>
    <dgm:cxn modelId="{7BB3DF83-B92D-4009-83D7-4C17FB1BC677}" type="presOf" srcId="{0412C824-F13B-470A-B299-0419A2F4B407}" destId="{DDCD7A1B-E4F5-4417-B61A-C914904747C9}" srcOrd="0" destOrd="0" presId="urn:microsoft.com/office/officeart/2005/8/layout/lProcess3"/>
    <dgm:cxn modelId="{94D76845-6B5A-48C1-A7AD-8EDB0186EE7A}" srcId="{BBF48173-635F-4505-8B29-317DB32B7AF2}" destId="{2C2F8CDE-0977-469C-B94F-2E7973D26E59}" srcOrd="4" destOrd="0" parTransId="{351EFE56-A5D6-4FFE-BA21-A0C8EC7B7513}" sibTransId="{68CDB726-87AD-47A3-9DD3-A270716F0C28}"/>
    <dgm:cxn modelId="{167BA09A-6995-4440-9F23-5637D7763F3C}" type="presOf" srcId="{35EC5E99-FD39-4C92-A13A-66F71175C331}" destId="{A4C700B3-46F8-4D3E-AA00-1135DF79C33D}" srcOrd="0" destOrd="0" presId="urn:microsoft.com/office/officeart/2005/8/layout/lProcess3"/>
    <dgm:cxn modelId="{7021EB4C-7D20-4209-94A0-7DFFB7BF6678}" type="presOf" srcId="{6B162C9D-71E8-4C21-9340-D636EE258339}" destId="{B7D16F59-4D25-4002-86F5-03002A4DFFA9}" srcOrd="0" destOrd="0" presId="urn:microsoft.com/office/officeart/2005/8/layout/lProcess3"/>
    <dgm:cxn modelId="{0ED08A02-8CCB-4418-9156-0D3FC21F97C6}" type="presOf" srcId="{5032F2A8-0078-49B1-A3EA-28AADEB69734}" destId="{24E152EA-7714-4F27-8E3E-B746E7C87B8D}" srcOrd="0" destOrd="0" presId="urn:microsoft.com/office/officeart/2005/8/layout/lProcess3"/>
    <dgm:cxn modelId="{BAD0A6FC-F439-4410-A814-B4BBA80EF743}" srcId="{BBF48173-635F-4505-8B29-317DB32B7AF2}" destId="{15914E2D-246C-495C-84E5-4652ED0CE4A5}" srcOrd="2" destOrd="0" parTransId="{DC25BE75-B56D-4187-AF1E-84B2C277B0B1}" sibTransId="{E673D4D6-22EE-44AD-8152-A1CD4073535F}"/>
    <dgm:cxn modelId="{5B868FDA-7FE7-4462-9A84-ED9F3EC7AC49}" type="presOf" srcId="{2C2F8CDE-0977-469C-B94F-2E7973D26E59}" destId="{0692F1DA-C195-4E8A-B6A2-8FAAFFDE108E}" srcOrd="0" destOrd="0" presId="urn:microsoft.com/office/officeart/2005/8/layout/lProcess3"/>
    <dgm:cxn modelId="{3226AB45-AF43-4FBB-99B3-0C38470C17F7}" srcId="{BBF48173-635F-4505-8B29-317DB32B7AF2}" destId="{5032F2A8-0078-49B1-A3EA-28AADEB69734}" srcOrd="5" destOrd="0" parTransId="{0D69AF2E-D45A-49B8-A3B7-39B5166ACDAE}" sibTransId="{9177545C-3390-4544-8D92-8BBA6FDE7E8B}"/>
    <dgm:cxn modelId="{DB68A603-B7A8-4212-828A-BC26224D7515}" type="presOf" srcId="{BBF48173-635F-4505-8B29-317DB32B7AF2}" destId="{861BD069-F435-472A-B72A-D6198F5F2882}" srcOrd="0" destOrd="0" presId="urn:microsoft.com/office/officeart/2005/8/layout/lProcess3"/>
    <dgm:cxn modelId="{69BB4D23-69FC-446C-9F03-0D6E162F12FB}" srcId="{BBF48173-635F-4505-8B29-317DB32B7AF2}" destId="{0412C824-F13B-470A-B299-0419A2F4B407}" srcOrd="0" destOrd="0" parTransId="{9DC22567-3893-484B-B96E-C52C82A98ECA}" sibTransId="{D9971EA6-91BD-429F-8C5B-151E9E1719AD}"/>
    <dgm:cxn modelId="{0AB2585A-32C5-4F32-AA25-07CC80524387}" srcId="{BBF48173-635F-4505-8B29-317DB32B7AF2}" destId="{35EC5E99-FD39-4C92-A13A-66F71175C331}" srcOrd="3" destOrd="0" parTransId="{8C902819-82F7-4867-A071-723939C49C24}" sibTransId="{C24FF519-A27E-4786-8AC9-7921BF4AB8F7}"/>
    <dgm:cxn modelId="{57466991-FC21-4CAC-B6F2-B059ABA62D06}" srcId="{BBF48173-635F-4505-8B29-317DB32B7AF2}" destId="{6B162C9D-71E8-4C21-9340-D636EE258339}" srcOrd="1" destOrd="0" parTransId="{881FAFAB-C7B0-47CE-8445-5D7F29F6AF69}" sibTransId="{9CF99E7A-344C-4595-A1DE-ABD0B0FB79F8}"/>
    <dgm:cxn modelId="{E5299AF5-A6E7-43B3-8077-2D72253E7A48}" type="presOf" srcId="{15914E2D-246C-495C-84E5-4652ED0CE4A5}" destId="{7CB9E2D2-4D60-4017-B943-107F20974A59}" srcOrd="0" destOrd="0" presId="urn:microsoft.com/office/officeart/2005/8/layout/lProcess3"/>
    <dgm:cxn modelId="{50146F70-B62E-4D7F-9ACD-6BBB3A292225}" type="presParOf" srcId="{861BD069-F435-472A-B72A-D6198F5F2882}" destId="{EAAF7075-EB12-45E0-B84C-33CE717CD2B8}" srcOrd="0" destOrd="0" presId="urn:microsoft.com/office/officeart/2005/8/layout/lProcess3"/>
    <dgm:cxn modelId="{6623FA24-35FF-4DC0-BAD9-B93F0C5CA6F1}" type="presParOf" srcId="{EAAF7075-EB12-45E0-B84C-33CE717CD2B8}" destId="{DDCD7A1B-E4F5-4417-B61A-C914904747C9}" srcOrd="0" destOrd="0" presId="urn:microsoft.com/office/officeart/2005/8/layout/lProcess3"/>
    <dgm:cxn modelId="{35DB5482-6F56-437E-9D19-23BFADE2C862}" type="presParOf" srcId="{861BD069-F435-472A-B72A-D6198F5F2882}" destId="{3A706FFE-15FA-4DE0-B55B-AE2EED5869F9}" srcOrd="1" destOrd="0" presId="urn:microsoft.com/office/officeart/2005/8/layout/lProcess3"/>
    <dgm:cxn modelId="{A66DDA80-F8A2-43E4-9748-1493D31B4B2D}" type="presParOf" srcId="{861BD069-F435-472A-B72A-D6198F5F2882}" destId="{9B8488E5-74AF-4D95-937D-7B41F2149465}" srcOrd="2" destOrd="0" presId="urn:microsoft.com/office/officeart/2005/8/layout/lProcess3"/>
    <dgm:cxn modelId="{9AF7BCD2-FFBC-4886-9797-C7C8DB7C7195}" type="presParOf" srcId="{9B8488E5-74AF-4D95-937D-7B41F2149465}" destId="{B7D16F59-4D25-4002-86F5-03002A4DFFA9}" srcOrd="0" destOrd="0" presId="urn:microsoft.com/office/officeart/2005/8/layout/lProcess3"/>
    <dgm:cxn modelId="{69B9761F-609A-480B-9E85-9F0FE9DA6D6C}" type="presParOf" srcId="{861BD069-F435-472A-B72A-D6198F5F2882}" destId="{04EDEA27-EAF6-41A2-9785-1E5BB1D9775B}" srcOrd="3" destOrd="0" presId="urn:microsoft.com/office/officeart/2005/8/layout/lProcess3"/>
    <dgm:cxn modelId="{6943B9C7-2627-4A77-8700-4454412F2C21}" type="presParOf" srcId="{861BD069-F435-472A-B72A-D6198F5F2882}" destId="{2942FF96-3628-4333-9EB9-1FEEF5E395F5}" srcOrd="4" destOrd="0" presId="urn:microsoft.com/office/officeart/2005/8/layout/lProcess3"/>
    <dgm:cxn modelId="{AFF01595-11DE-4B92-914C-F2B9B145C4B4}" type="presParOf" srcId="{2942FF96-3628-4333-9EB9-1FEEF5E395F5}" destId="{7CB9E2D2-4D60-4017-B943-107F20974A59}" srcOrd="0" destOrd="0" presId="urn:microsoft.com/office/officeart/2005/8/layout/lProcess3"/>
    <dgm:cxn modelId="{A6396F69-3BE0-4AB6-BA23-1C9F35CC75A7}" type="presParOf" srcId="{861BD069-F435-472A-B72A-D6198F5F2882}" destId="{3E32F3AE-7042-4FCB-9FCD-E85F2CB37BD8}" srcOrd="5" destOrd="0" presId="urn:microsoft.com/office/officeart/2005/8/layout/lProcess3"/>
    <dgm:cxn modelId="{A5EEA25C-C723-491E-96DC-B3A7782E159F}" type="presParOf" srcId="{861BD069-F435-472A-B72A-D6198F5F2882}" destId="{E8F49E4B-BF25-40CD-9F4F-C8CB4DEE0B11}" srcOrd="6" destOrd="0" presId="urn:microsoft.com/office/officeart/2005/8/layout/lProcess3"/>
    <dgm:cxn modelId="{B7E0277E-391E-42BF-907A-69A316A105D9}" type="presParOf" srcId="{E8F49E4B-BF25-40CD-9F4F-C8CB4DEE0B11}" destId="{A4C700B3-46F8-4D3E-AA00-1135DF79C33D}" srcOrd="0" destOrd="0" presId="urn:microsoft.com/office/officeart/2005/8/layout/lProcess3"/>
    <dgm:cxn modelId="{65DD449E-0E28-4CD6-9D00-B5F6639B8AFB}" type="presParOf" srcId="{861BD069-F435-472A-B72A-D6198F5F2882}" destId="{108F8B3D-8D42-41F7-8084-A63197093FE5}" srcOrd="7" destOrd="0" presId="urn:microsoft.com/office/officeart/2005/8/layout/lProcess3"/>
    <dgm:cxn modelId="{2D2B6159-9777-4A11-90F8-B3FA01C398C8}" type="presParOf" srcId="{861BD069-F435-472A-B72A-D6198F5F2882}" destId="{539E9BEC-895A-45CC-AE9E-69945A45322A}" srcOrd="8" destOrd="0" presId="urn:microsoft.com/office/officeart/2005/8/layout/lProcess3"/>
    <dgm:cxn modelId="{747AAD4F-7E1D-4245-9F92-89BB0FF5F602}" type="presParOf" srcId="{539E9BEC-895A-45CC-AE9E-69945A45322A}" destId="{0692F1DA-C195-4E8A-B6A2-8FAAFFDE108E}" srcOrd="0" destOrd="0" presId="urn:microsoft.com/office/officeart/2005/8/layout/lProcess3"/>
    <dgm:cxn modelId="{4AF39438-60EA-436C-89F3-96FD75DCCFB1}" type="presParOf" srcId="{861BD069-F435-472A-B72A-D6198F5F2882}" destId="{6A3220A7-B400-40E0-97E1-28DDAA0FD29F}" srcOrd="9" destOrd="0" presId="urn:microsoft.com/office/officeart/2005/8/layout/lProcess3"/>
    <dgm:cxn modelId="{B3CFD902-1AAF-4E69-A5A3-FF302AF438C8}" type="presParOf" srcId="{861BD069-F435-472A-B72A-D6198F5F2882}" destId="{3038C96A-D741-463A-A062-954579C16218}" srcOrd="10" destOrd="0" presId="urn:microsoft.com/office/officeart/2005/8/layout/lProcess3"/>
    <dgm:cxn modelId="{27BD91A5-3A4D-4BC7-841D-8D4358EC73F8}" type="presParOf" srcId="{3038C96A-D741-463A-A062-954579C16218}" destId="{24E152EA-7714-4F27-8E3E-B746E7C87B8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318F3-58E6-493E-901F-A8D82D431721}">
      <dsp:nvSpPr>
        <dsp:cNvPr id="0" name=""/>
        <dsp:cNvSpPr/>
      </dsp:nvSpPr>
      <dsp:spPr>
        <a:xfrm>
          <a:off x="0" y="532"/>
          <a:ext cx="8643998" cy="68521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  <a:latin typeface="+mn-lt"/>
              <a:ea typeface="Segoe UI" pitchFamily="34" charset="0"/>
              <a:cs typeface="Segoe UI" pitchFamily="34" charset="0"/>
            </a:rPr>
            <a:t>Protikorupčních opatření navazují na:</a:t>
          </a:r>
          <a:endParaRPr lang="cs-CZ" sz="2800" b="1" kern="1200" dirty="0">
            <a:solidFill>
              <a:schemeClr val="tx1"/>
            </a:solidFill>
            <a:latin typeface="+mn-lt"/>
            <a:ea typeface="Segoe UI" pitchFamily="34" charset="0"/>
            <a:cs typeface="Segoe UI" pitchFamily="34" charset="0"/>
          </a:endParaRPr>
        </a:p>
      </dsp:txBody>
      <dsp:txXfrm>
        <a:off x="0" y="532"/>
        <a:ext cx="8643998" cy="685213"/>
      </dsp:txXfrm>
    </dsp:sp>
    <dsp:sp modelId="{B9B7D451-9E9E-4865-A39D-7D7506CBFC3E}">
      <dsp:nvSpPr>
        <dsp:cNvPr id="0" name=""/>
        <dsp:cNvSpPr/>
      </dsp:nvSpPr>
      <dsp:spPr>
        <a:xfrm>
          <a:off x="0" y="698275"/>
          <a:ext cx="8643998" cy="6827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smtClean="0">
              <a:latin typeface="+mn-lt"/>
              <a:ea typeface="Segoe UI" pitchFamily="34" charset="0"/>
              <a:cs typeface="Segoe UI" pitchFamily="34" charset="0"/>
            </a:rPr>
            <a:t>- doporučení skupiny GRECO</a:t>
          </a:r>
          <a:endParaRPr lang="cs-CZ" sz="3200" b="1" kern="1200" dirty="0">
            <a:latin typeface="+mn-lt"/>
            <a:ea typeface="Segoe UI" pitchFamily="34" charset="0"/>
            <a:cs typeface="Segoe UI" pitchFamily="34" charset="0"/>
          </a:endParaRPr>
        </a:p>
      </dsp:txBody>
      <dsp:txXfrm>
        <a:off x="0" y="698275"/>
        <a:ext cx="8643998" cy="682721"/>
      </dsp:txXfrm>
    </dsp:sp>
    <dsp:sp modelId="{15C1AD4E-AF13-4FF7-8D63-D49B2E1A027B}">
      <dsp:nvSpPr>
        <dsp:cNvPr id="0" name=""/>
        <dsp:cNvSpPr/>
      </dsp:nvSpPr>
      <dsp:spPr>
        <a:xfrm>
          <a:off x="0" y="1393526"/>
          <a:ext cx="8643998" cy="6827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smtClean="0">
              <a:latin typeface="+mn-lt"/>
              <a:ea typeface="Segoe UI" pitchFamily="34" charset="0"/>
              <a:cs typeface="Segoe UI" pitchFamily="34" charset="0"/>
            </a:rPr>
            <a:t>- usnesení vlády ČR</a:t>
          </a:r>
          <a:endParaRPr lang="cs-CZ" sz="3200" b="1" kern="1200" dirty="0">
            <a:latin typeface="+mn-lt"/>
            <a:ea typeface="Segoe UI" pitchFamily="34" charset="0"/>
            <a:cs typeface="Segoe UI" pitchFamily="34" charset="0"/>
          </a:endParaRPr>
        </a:p>
      </dsp:txBody>
      <dsp:txXfrm>
        <a:off x="0" y="1393526"/>
        <a:ext cx="8643998" cy="682721"/>
      </dsp:txXfrm>
    </dsp:sp>
    <dsp:sp modelId="{D2110B9E-9C61-4665-A574-DA30D28A7AEA}">
      <dsp:nvSpPr>
        <dsp:cNvPr id="0" name=""/>
        <dsp:cNvSpPr/>
      </dsp:nvSpPr>
      <dsp:spPr>
        <a:xfrm>
          <a:off x="0" y="2088777"/>
          <a:ext cx="8643998" cy="6827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smtClean="0">
              <a:latin typeface="+mn-lt"/>
              <a:ea typeface="Segoe UI" pitchFamily="34" charset="0"/>
              <a:cs typeface="Segoe UI" pitchFamily="34" charset="0"/>
            </a:rPr>
            <a:t>- programové prohlášení Rady hl. m. Prahy</a:t>
          </a:r>
          <a:endParaRPr lang="cs-CZ" sz="3200" b="1" kern="1200" dirty="0">
            <a:latin typeface="+mn-lt"/>
            <a:ea typeface="Segoe UI" pitchFamily="34" charset="0"/>
            <a:cs typeface="Segoe UI" pitchFamily="34" charset="0"/>
          </a:endParaRPr>
        </a:p>
      </dsp:txBody>
      <dsp:txXfrm>
        <a:off x="0" y="2088777"/>
        <a:ext cx="8643998" cy="682721"/>
      </dsp:txXfrm>
    </dsp:sp>
    <dsp:sp modelId="{EEB55063-C351-4ED1-9FBA-977215058174}">
      <dsp:nvSpPr>
        <dsp:cNvPr id="0" name=""/>
        <dsp:cNvSpPr/>
      </dsp:nvSpPr>
      <dsp:spPr>
        <a:xfrm>
          <a:off x="0" y="2784028"/>
          <a:ext cx="8643998" cy="6827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smtClean="0">
              <a:latin typeface="+mn-lt"/>
              <a:ea typeface="Segoe UI" pitchFamily="34" charset="0"/>
              <a:cs typeface="Segoe UI" pitchFamily="34" charset="0"/>
            </a:rPr>
            <a:t>- již přijatá protikorupční opatření</a:t>
          </a:r>
          <a:endParaRPr lang="cs-CZ" sz="3200" b="1" kern="1200" dirty="0">
            <a:latin typeface="+mn-lt"/>
            <a:ea typeface="Segoe UI" pitchFamily="34" charset="0"/>
            <a:cs typeface="Segoe UI" pitchFamily="34" charset="0"/>
          </a:endParaRPr>
        </a:p>
      </dsp:txBody>
      <dsp:txXfrm>
        <a:off x="0" y="2784028"/>
        <a:ext cx="8643998" cy="682721"/>
      </dsp:txXfrm>
    </dsp:sp>
    <dsp:sp modelId="{8303A47C-4F1E-4A82-B3C6-E0D7C2DC6940}">
      <dsp:nvSpPr>
        <dsp:cNvPr id="0" name=""/>
        <dsp:cNvSpPr/>
      </dsp:nvSpPr>
      <dsp:spPr>
        <a:xfrm>
          <a:off x="0" y="3479279"/>
          <a:ext cx="8643998" cy="6827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smtClean="0">
              <a:latin typeface="+mn-lt"/>
              <a:ea typeface="Segoe UI" pitchFamily="34" charset="0"/>
              <a:cs typeface="Segoe UI" pitchFamily="34" charset="0"/>
            </a:rPr>
            <a:t>- doporučení vyplývající z Mapy korupčních rizik</a:t>
          </a:r>
          <a:endParaRPr lang="cs-CZ" sz="3200" b="1" kern="1200" dirty="0">
            <a:latin typeface="+mn-lt"/>
            <a:ea typeface="Segoe UI" pitchFamily="34" charset="0"/>
            <a:cs typeface="Segoe UI" pitchFamily="34" charset="0"/>
          </a:endParaRPr>
        </a:p>
      </dsp:txBody>
      <dsp:txXfrm>
        <a:off x="0" y="3479279"/>
        <a:ext cx="8643998" cy="682721"/>
      </dsp:txXfrm>
    </dsp:sp>
    <dsp:sp modelId="{CF478456-7555-460E-9F3B-83D994E5BB6E}">
      <dsp:nvSpPr>
        <dsp:cNvPr id="0" name=""/>
        <dsp:cNvSpPr/>
      </dsp:nvSpPr>
      <dsp:spPr>
        <a:xfrm>
          <a:off x="0" y="4174529"/>
          <a:ext cx="8643998" cy="68272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dk2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smtClean="0">
              <a:latin typeface="+mn-lt"/>
              <a:ea typeface="Segoe UI" pitchFamily="34" charset="0"/>
              <a:cs typeface="Segoe UI" pitchFamily="34" charset="0"/>
            </a:rPr>
            <a:t>- výsledky auditů na MHMP</a:t>
          </a:r>
          <a:endParaRPr lang="cs-CZ" sz="3200" b="1" kern="1200" dirty="0">
            <a:latin typeface="+mn-lt"/>
            <a:ea typeface="Segoe UI" pitchFamily="34" charset="0"/>
            <a:cs typeface="Segoe UI" pitchFamily="34" charset="0"/>
          </a:endParaRPr>
        </a:p>
      </dsp:txBody>
      <dsp:txXfrm>
        <a:off x="0" y="4174529"/>
        <a:ext cx="8643998" cy="6827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D7A1B-E4F5-4417-B61A-C914904747C9}">
      <dsp:nvSpPr>
        <dsp:cNvPr id="0" name=""/>
        <dsp:cNvSpPr/>
      </dsp:nvSpPr>
      <dsp:spPr>
        <a:xfrm>
          <a:off x="0" y="120668"/>
          <a:ext cx="8715435" cy="47577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vztahy s veřejností a komunikace</a:t>
          </a:r>
          <a:endParaRPr lang="cs-CZ" sz="1600" kern="1200" dirty="0"/>
        </a:p>
      </dsp:txBody>
      <dsp:txXfrm>
        <a:off x="0" y="120668"/>
        <a:ext cx="8715435" cy="475774"/>
      </dsp:txXfrm>
    </dsp:sp>
    <dsp:sp modelId="{B7D16F59-4D25-4002-86F5-03002A4DFFA9}">
      <dsp:nvSpPr>
        <dsp:cNvPr id="0" name=""/>
        <dsp:cNvSpPr/>
      </dsp:nvSpPr>
      <dsp:spPr>
        <a:xfrm>
          <a:off x="0" y="663050"/>
          <a:ext cx="8699877" cy="47577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veřejné zakázky, pravidla a pravomoci pro podepisování smluv a nakládání s majetkem</a:t>
          </a:r>
          <a:endParaRPr lang="cs-CZ" sz="1600" kern="1200" dirty="0"/>
        </a:p>
      </dsp:txBody>
      <dsp:txXfrm>
        <a:off x="0" y="663050"/>
        <a:ext cx="8699877" cy="475774"/>
      </dsp:txXfrm>
    </dsp:sp>
    <dsp:sp modelId="{7CB9E2D2-4D60-4017-B943-107F20974A59}">
      <dsp:nvSpPr>
        <dsp:cNvPr id="0" name=""/>
        <dsp:cNvSpPr/>
      </dsp:nvSpPr>
      <dsp:spPr>
        <a:xfrm>
          <a:off x="0" y="1205433"/>
          <a:ext cx="8715435" cy="47577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/>
          </a:r>
          <a:br>
            <a:rPr lang="cs-CZ" sz="1600" b="1" kern="1200" dirty="0" smtClean="0"/>
          </a:br>
          <a:r>
            <a:rPr lang="cs-CZ" sz="1600" b="1" kern="1200" dirty="0" smtClean="0"/>
            <a:t>etika a podpora integrity zaměstnanců</a:t>
          </a:r>
          <a:endParaRPr lang="cs-CZ" sz="1600" kern="1200" dirty="0"/>
        </a:p>
      </dsp:txBody>
      <dsp:txXfrm>
        <a:off x="0" y="1205433"/>
        <a:ext cx="8715435" cy="475774"/>
      </dsp:txXfrm>
    </dsp:sp>
    <dsp:sp modelId="{A4C700B3-46F8-4D3E-AA00-1135DF79C33D}">
      <dsp:nvSpPr>
        <dsp:cNvPr id="0" name=""/>
        <dsp:cNvSpPr/>
      </dsp:nvSpPr>
      <dsp:spPr>
        <a:xfrm>
          <a:off x="0" y="1747816"/>
          <a:ext cx="8715435" cy="47577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volené orgány</a:t>
          </a:r>
          <a:endParaRPr lang="cs-CZ" sz="1600" kern="1200" dirty="0"/>
        </a:p>
      </dsp:txBody>
      <dsp:txXfrm>
        <a:off x="0" y="1747816"/>
        <a:ext cx="8715435" cy="475774"/>
      </dsp:txXfrm>
    </dsp:sp>
    <dsp:sp modelId="{0692F1DA-C195-4E8A-B6A2-8FAAFFDE108E}">
      <dsp:nvSpPr>
        <dsp:cNvPr id="0" name=""/>
        <dsp:cNvSpPr/>
      </dsp:nvSpPr>
      <dsp:spPr>
        <a:xfrm>
          <a:off x="0" y="2290198"/>
          <a:ext cx="8715435" cy="47577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vnitřní kontrola a kontrolní mechanismy</a:t>
          </a:r>
          <a:endParaRPr lang="cs-CZ" sz="1600" kern="1200" dirty="0"/>
        </a:p>
      </dsp:txBody>
      <dsp:txXfrm>
        <a:off x="0" y="2290198"/>
        <a:ext cx="8715435" cy="475774"/>
      </dsp:txXfrm>
    </dsp:sp>
    <dsp:sp modelId="{24E152EA-7714-4F27-8E3E-B746E7C87B8D}">
      <dsp:nvSpPr>
        <dsp:cNvPr id="0" name=""/>
        <dsp:cNvSpPr/>
      </dsp:nvSpPr>
      <dsp:spPr>
        <a:xfrm>
          <a:off x="0" y="2832581"/>
          <a:ext cx="8715435" cy="47577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354013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Organizace – struktura, procesy a komunikace</a:t>
          </a:r>
          <a:endParaRPr lang="cs-CZ" sz="1600" kern="1200" dirty="0"/>
        </a:p>
      </dsp:txBody>
      <dsp:txXfrm>
        <a:off x="0" y="2832581"/>
        <a:ext cx="8715435" cy="475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3810016-48F7-4631-9E02-3046D5931B8C}" type="datetimeFigureOut">
              <a:rPr lang="cs-CZ" smtClean="0"/>
              <a:pPr/>
              <a:t>29.4.2010</a:t>
            </a:fld>
            <a:endParaRPr lang="cs-CZ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DE4F4AF-B475-4CAA-956D-FDCE4068E6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85852" y="5094577"/>
            <a:ext cx="7400948" cy="925223"/>
          </a:xfrm>
        </p:spPr>
        <p:txBody>
          <a:bodyPr>
            <a:normAutofit/>
          </a:bodyPr>
          <a:lstStyle/>
          <a:p>
            <a:r>
              <a:rPr lang="cs-CZ" dirty="0" smtClean="0"/>
              <a:t>k</a:t>
            </a:r>
            <a:r>
              <a:rPr lang="cs-CZ" dirty="0" smtClean="0"/>
              <a:t>e schválení Protikorupční strategie </a:t>
            </a:r>
            <a:r>
              <a:rPr lang="cs-CZ" dirty="0" err="1" smtClean="0"/>
              <a:t>hl.m.Prahy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 tisku Z - 506</a:t>
            </a:r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257800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FF3300"/>
                </a:solidFill>
              </a:rPr>
              <a:t>snížení limitů </a:t>
            </a:r>
            <a:r>
              <a:rPr lang="cs-CZ" sz="2400" dirty="0" smtClean="0">
                <a:solidFill>
                  <a:srgbClr val="FF3300"/>
                </a:solidFill>
              </a:rPr>
              <a:t>na udělování zakázek a na podepisování smluv do 6 miliónů Kč pro ředitele odborů,</a:t>
            </a:r>
          </a:p>
          <a:p>
            <a:r>
              <a:rPr lang="cs-CZ" sz="2400" b="1" dirty="0" smtClean="0"/>
              <a:t>všechny </a:t>
            </a:r>
            <a:r>
              <a:rPr lang="cs-CZ" sz="2400" b="1" dirty="0"/>
              <a:t>veřejné zakázky a smlouvy nad 6 milionů Kč </a:t>
            </a:r>
            <a:r>
              <a:rPr lang="cs-CZ" sz="2400" b="1" dirty="0" smtClean="0"/>
              <a:t>podléhají schválení RHMP</a:t>
            </a:r>
          </a:p>
          <a:p>
            <a:r>
              <a:rPr lang="cs-CZ" sz="2400" dirty="0" smtClean="0">
                <a:solidFill>
                  <a:srgbClr val="FF3300"/>
                </a:solidFill>
              </a:rPr>
              <a:t>dynamický nákupní systém a rámcové smlouvy</a:t>
            </a:r>
          </a:p>
          <a:p>
            <a:r>
              <a:rPr lang="cs-CZ" sz="2400" dirty="0" smtClean="0">
                <a:solidFill>
                  <a:srgbClr val="FF3300"/>
                </a:solidFill>
              </a:rPr>
              <a:t>priorita řádných </a:t>
            </a:r>
            <a:r>
              <a:rPr lang="cs-CZ" sz="2400" dirty="0">
                <a:solidFill>
                  <a:srgbClr val="FF3300"/>
                </a:solidFill>
              </a:rPr>
              <a:t>otevřených výběrových řízení, v případě </a:t>
            </a:r>
            <a:r>
              <a:rPr lang="cs-CZ" sz="2400" dirty="0" smtClean="0">
                <a:solidFill>
                  <a:srgbClr val="FF3300"/>
                </a:solidFill>
              </a:rPr>
              <a:t>výjimek – povinnost zajistit </a:t>
            </a:r>
            <a:r>
              <a:rPr lang="cs-CZ" sz="2400" dirty="0">
                <a:solidFill>
                  <a:srgbClr val="FF3300"/>
                </a:solidFill>
              </a:rPr>
              <a:t>písemné </a:t>
            </a:r>
            <a:r>
              <a:rPr lang="cs-CZ" sz="2400" dirty="0" smtClean="0">
                <a:solidFill>
                  <a:srgbClr val="FF3300"/>
                </a:solidFill>
              </a:rPr>
              <a:t>a </a:t>
            </a:r>
            <a:r>
              <a:rPr lang="cs-CZ" sz="2400" dirty="0">
                <a:solidFill>
                  <a:srgbClr val="FF3300"/>
                </a:solidFill>
              </a:rPr>
              <a:t>expertní </a:t>
            </a:r>
            <a:r>
              <a:rPr lang="cs-CZ" sz="2400" dirty="0" smtClean="0">
                <a:solidFill>
                  <a:srgbClr val="FF3300"/>
                </a:solidFill>
              </a:rPr>
              <a:t>zdůvodnění</a:t>
            </a:r>
          </a:p>
          <a:p>
            <a:r>
              <a:rPr lang="cs-CZ" sz="2400" b="1" dirty="0" smtClean="0">
                <a:solidFill>
                  <a:srgbClr val="FF3300"/>
                </a:solidFill>
              </a:rPr>
              <a:t>schvalování </a:t>
            </a:r>
            <a:r>
              <a:rPr lang="cs-CZ" sz="2400" b="1" dirty="0">
                <a:solidFill>
                  <a:srgbClr val="FF3300"/>
                </a:solidFill>
              </a:rPr>
              <a:t>smluv </a:t>
            </a:r>
            <a:r>
              <a:rPr lang="cs-CZ" sz="2400" dirty="0">
                <a:solidFill>
                  <a:srgbClr val="FF3300"/>
                </a:solidFill>
              </a:rPr>
              <a:t>na dobu delší než 4 roky nebo s plněním nad 100 miliónů </a:t>
            </a:r>
            <a:r>
              <a:rPr lang="cs-CZ" sz="2400" dirty="0" smtClean="0">
                <a:solidFill>
                  <a:srgbClr val="FF3300"/>
                </a:solidFill>
              </a:rPr>
              <a:t>Kč - povinnost </a:t>
            </a:r>
            <a:r>
              <a:rPr lang="cs-CZ" sz="2400" dirty="0">
                <a:solidFill>
                  <a:srgbClr val="FF3300"/>
                </a:solidFill>
              </a:rPr>
              <a:t>zajistit </a:t>
            </a:r>
            <a:r>
              <a:rPr lang="cs-CZ" sz="2400" dirty="0" smtClean="0">
                <a:solidFill>
                  <a:srgbClr val="FF3300"/>
                </a:solidFill>
              </a:rPr>
              <a:t>písemná stanoviska LEG MHMP  a externího subjektu</a:t>
            </a:r>
          </a:p>
          <a:p>
            <a:r>
              <a:rPr lang="cs-CZ" sz="2400" dirty="0">
                <a:solidFill>
                  <a:srgbClr val="FF3300"/>
                </a:solidFill>
              </a:rPr>
              <a:t>vedení a zveřejňování tzv. „rodného listu“ ke každé veřejné </a:t>
            </a:r>
            <a:r>
              <a:rPr lang="cs-CZ" sz="2400" dirty="0" smtClean="0">
                <a:solidFill>
                  <a:srgbClr val="FF3300"/>
                </a:solidFill>
              </a:rPr>
              <a:t>zakázce</a:t>
            </a:r>
          </a:p>
          <a:p>
            <a:r>
              <a:rPr lang="cs-CZ" sz="2400" b="1" dirty="0"/>
              <a:t>systém oddělení pravomocí </a:t>
            </a:r>
            <a:r>
              <a:rPr lang="cs-CZ" sz="2400" dirty="0"/>
              <a:t>a </a:t>
            </a:r>
            <a:r>
              <a:rPr lang="cs-CZ" sz="2400" dirty="0" smtClean="0"/>
              <a:t>zpřesnění popisu </a:t>
            </a:r>
            <a:r>
              <a:rPr lang="cs-CZ" sz="2400" dirty="0"/>
              <a:t>pracovních funkcí na všech útvarech </a:t>
            </a:r>
            <a:r>
              <a:rPr lang="cs-CZ" sz="2400" dirty="0" smtClean="0"/>
              <a:t>MHMP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Nová pravidla </a:t>
            </a:r>
            <a:r>
              <a:rPr lang="cs-CZ" b="1" dirty="0"/>
              <a:t>pro zadávání veřejných </a:t>
            </a:r>
            <a:r>
              <a:rPr lang="cs-CZ" b="1" dirty="0" smtClean="0"/>
              <a:t>zakázek a podepisování smluv</a:t>
            </a:r>
            <a:endParaRPr lang="cs-CZ" b="1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929222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FF3300"/>
                </a:solidFill>
              </a:rPr>
              <a:t>stanovení osobní a funkční odpovědnosti</a:t>
            </a:r>
          </a:p>
          <a:p>
            <a:r>
              <a:rPr lang="cs-CZ" sz="3000" dirty="0" smtClean="0"/>
              <a:t>stanovení konkrétních postupů</a:t>
            </a:r>
          </a:p>
          <a:p>
            <a:r>
              <a:rPr lang="cs-CZ" sz="3000" dirty="0" smtClean="0">
                <a:solidFill>
                  <a:srgbClr val="FF3300"/>
                </a:solidFill>
              </a:rPr>
              <a:t>povinnost při nákupu majetku přiložit odborný externí posudek/ znalecký odhad tohoto majetku</a:t>
            </a:r>
          </a:p>
          <a:p>
            <a:r>
              <a:rPr lang="cs-CZ" sz="3000" dirty="0" smtClean="0"/>
              <a:t>stanovení lhůt a vyžadované dokumentace </a:t>
            </a:r>
          </a:p>
          <a:p>
            <a:r>
              <a:rPr lang="cs-CZ" sz="3000" dirty="0" smtClean="0"/>
              <a:t>systém </a:t>
            </a:r>
            <a:r>
              <a:rPr lang="cs-CZ" sz="3000" dirty="0"/>
              <a:t>oddělení pravomocí a </a:t>
            </a:r>
            <a:r>
              <a:rPr lang="cs-CZ" sz="3000" dirty="0" smtClean="0"/>
              <a:t>zpřesnění popisů </a:t>
            </a:r>
            <a:r>
              <a:rPr lang="cs-CZ" sz="3000" dirty="0"/>
              <a:t>pracovních funkcí na všech útvarech </a:t>
            </a:r>
            <a:r>
              <a:rPr lang="cs-CZ" sz="3000" dirty="0" smtClean="0"/>
              <a:t>MHMP</a:t>
            </a:r>
          </a:p>
          <a:p>
            <a:r>
              <a:rPr lang="cs-CZ" sz="3000" dirty="0" smtClean="0"/>
              <a:t>zpřesnit </a:t>
            </a:r>
            <a:r>
              <a:rPr lang="cs-CZ" sz="3000" dirty="0"/>
              <a:t>postavení Majetkové </a:t>
            </a:r>
            <a:r>
              <a:rPr lang="cs-CZ" sz="3000" dirty="0" smtClean="0"/>
              <a:t>komise</a:t>
            </a:r>
          </a:p>
          <a:p>
            <a:r>
              <a:rPr lang="cs-CZ" sz="3000" dirty="0" smtClean="0">
                <a:solidFill>
                  <a:srgbClr val="FF3300"/>
                </a:solidFill>
              </a:rPr>
              <a:t>zavedení registru </a:t>
            </a:r>
            <a:r>
              <a:rPr lang="cs-CZ" sz="3000" dirty="0">
                <a:solidFill>
                  <a:srgbClr val="FF3300"/>
                </a:solidFill>
              </a:rPr>
              <a:t>vzorových </a:t>
            </a:r>
            <a:r>
              <a:rPr lang="cs-CZ" sz="3000" dirty="0" smtClean="0">
                <a:solidFill>
                  <a:srgbClr val="FF3300"/>
                </a:solidFill>
              </a:rPr>
              <a:t>smluv</a:t>
            </a:r>
          </a:p>
          <a:p>
            <a:r>
              <a:rPr lang="cs-CZ" sz="3000" dirty="0" smtClean="0"/>
              <a:t>základní náležitosti mandátní smlouvy</a:t>
            </a:r>
          </a:p>
          <a:p>
            <a:endParaRPr lang="cs-CZ" sz="3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Pravidla </a:t>
            </a:r>
            <a:r>
              <a:rPr lang="cs-CZ" b="1" dirty="0"/>
              <a:t>pro nakládání s </a:t>
            </a:r>
            <a:r>
              <a:rPr lang="cs-CZ" b="1" dirty="0" smtClean="0"/>
              <a:t>majetkem </a:t>
            </a:r>
            <a:r>
              <a:rPr lang="cs-CZ" b="1" dirty="0"/>
              <a:t>města</a:t>
            </a:r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97207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3300"/>
                </a:solidFill>
              </a:rPr>
              <a:t>právní vymahatelnost Etického kodexu </a:t>
            </a:r>
            <a:r>
              <a:rPr lang="cs-CZ" sz="3200" dirty="0" smtClean="0">
                <a:solidFill>
                  <a:srgbClr val="FF3300"/>
                </a:solidFill>
              </a:rPr>
              <a:t>zaměstnanců</a:t>
            </a:r>
          </a:p>
          <a:p>
            <a:r>
              <a:rPr lang="cs-CZ" sz="3200" dirty="0" smtClean="0"/>
              <a:t>sankce </a:t>
            </a:r>
            <a:r>
              <a:rPr lang="cs-CZ" sz="3200" dirty="0"/>
              <a:t>pro případ jeho </a:t>
            </a:r>
            <a:r>
              <a:rPr lang="cs-CZ" sz="3200" dirty="0" smtClean="0"/>
              <a:t>porušení</a:t>
            </a:r>
          </a:p>
          <a:p>
            <a:r>
              <a:rPr lang="cs-CZ" sz="3200" dirty="0"/>
              <a:t>pravidelná a povinná protikorupční školení </a:t>
            </a:r>
            <a:endParaRPr lang="cs-CZ" sz="3200" dirty="0" smtClean="0"/>
          </a:p>
          <a:p>
            <a:r>
              <a:rPr lang="cs-CZ" sz="3200" dirty="0"/>
              <a:t>vzdělávací programy pro zaměstnance MHMP</a:t>
            </a:r>
            <a:endParaRPr lang="cs-CZ" sz="3200" dirty="0" smtClean="0"/>
          </a:p>
          <a:p>
            <a:r>
              <a:rPr lang="cs-CZ" sz="3200" dirty="0" smtClean="0"/>
              <a:t>vydání předpisu řešícího </a:t>
            </a:r>
            <a:r>
              <a:rPr lang="cs-CZ" sz="3200" dirty="0"/>
              <a:t>přijímání darů zaměstnanci </a:t>
            </a:r>
            <a:r>
              <a:rPr lang="cs-CZ" sz="3200" dirty="0" smtClean="0"/>
              <a:t>úřadu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Oblast etiky a podpory integrity zaměstnanců</a:t>
            </a:r>
            <a:endParaRPr lang="cs-CZ" sz="44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3300"/>
                </a:solidFill>
              </a:rPr>
              <a:t>aktualizace Etického kodexu </a:t>
            </a:r>
            <a:r>
              <a:rPr lang="cs-CZ" dirty="0">
                <a:solidFill>
                  <a:srgbClr val="FF3300"/>
                </a:solidFill>
              </a:rPr>
              <a:t>zastupitele </a:t>
            </a:r>
            <a:endParaRPr lang="cs-CZ" dirty="0" smtClean="0">
              <a:solidFill>
                <a:srgbClr val="FF3300"/>
              </a:solidFill>
            </a:endParaRPr>
          </a:p>
          <a:p>
            <a:r>
              <a:rPr lang="cs-CZ" dirty="0" smtClean="0">
                <a:solidFill>
                  <a:srgbClr val="FF3300"/>
                </a:solidFill>
              </a:rPr>
              <a:t>způsob </a:t>
            </a:r>
            <a:r>
              <a:rPr lang="cs-CZ" dirty="0">
                <a:solidFill>
                  <a:srgbClr val="FF3300"/>
                </a:solidFill>
              </a:rPr>
              <a:t>hlasování </a:t>
            </a:r>
            <a:r>
              <a:rPr lang="cs-CZ" dirty="0" smtClean="0">
                <a:solidFill>
                  <a:srgbClr val="FF3300"/>
                </a:solidFill>
              </a:rPr>
              <a:t>radního v </a:t>
            </a:r>
            <a:r>
              <a:rPr lang="cs-CZ" dirty="0">
                <a:solidFill>
                  <a:srgbClr val="FF3300"/>
                </a:solidFill>
              </a:rPr>
              <a:t>průběhu projednávání jednotlivých bodů </a:t>
            </a:r>
            <a:r>
              <a:rPr lang="cs-CZ" dirty="0" smtClean="0">
                <a:solidFill>
                  <a:srgbClr val="FF3300"/>
                </a:solidFill>
              </a:rPr>
              <a:t>RHMP</a:t>
            </a:r>
          </a:p>
          <a:p>
            <a:r>
              <a:rPr lang="cs-CZ" dirty="0">
                <a:solidFill>
                  <a:srgbClr val="FF3300"/>
                </a:solidFill>
              </a:rPr>
              <a:t>zaznamenat nepřítomnost radního RHMP při </a:t>
            </a:r>
            <a:r>
              <a:rPr lang="cs-CZ" dirty="0" smtClean="0">
                <a:solidFill>
                  <a:srgbClr val="FF3300"/>
                </a:solidFill>
              </a:rPr>
              <a:t>hlasování</a:t>
            </a:r>
          </a:p>
          <a:p>
            <a:r>
              <a:rPr lang="cs-CZ" dirty="0">
                <a:solidFill>
                  <a:srgbClr val="FF3300"/>
                </a:solidFill>
              </a:rPr>
              <a:t>zveřejňovat na internetu důvodové zprávy a přílohy tisků schválených </a:t>
            </a:r>
            <a:r>
              <a:rPr lang="cs-CZ" dirty="0" smtClean="0">
                <a:solidFill>
                  <a:srgbClr val="FF3300"/>
                </a:solidFill>
              </a:rPr>
              <a:t>RHMP</a:t>
            </a:r>
          </a:p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řijmout pravidla </a:t>
            </a:r>
            <a:r>
              <a:rPr lang="cs-CZ" dirty="0">
                <a:solidFill>
                  <a:schemeClr val="tx1"/>
                </a:solidFill>
              </a:rPr>
              <a:t>pro zveřejňování názorů politických stran zastoupených v ZHMP v Listech hl. m. Prahy a předložit ke schválení </a:t>
            </a:r>
            <a:r>
              <a:rPr lang="cs-CZ" dirty="0" smtClean="0">
                <a:solidFill>
                  <a:schemeClr val="tx1"/>
                </a:solidFill>
              </a:rPr>
              <a:t>RHMP</a:t>
            </a:r>
          </a:p>
          <a:p>
            <a:r>
              <a:rPr lang="cs-CZ" dirty="0" smtClean="0"/>
              <a:t>zajištění redakční politiky </a:t>
            </a:r>
            <a:r>
              <a:rPr lang="cs-CZ" dirty="0"/>
              <a:t>v Listech hl. m. </a:t>
            </a:r>
            <a:r>
              <a:rPr lang="cs-CZ" dirty="0" smtClean="0"/>
              <a:t>Prahy s objektivním </a:t>
            </a:r>
            <a:r>
              <a:rPr lang="cs-CZ" dirty="0"/>
              <a:t>a </a:t>
            </a:r>
            <a:r>
              <a:rPr lang="cs-CZ" dirty="0" smtClean="0"/>
              <a:t>vyváženým poskytováním </a:t>
            </a:r>
            <a:r>
              <a:rPr lang="cs-CZ" dirty="0"/>
              <a:t>informací a názorů i opozičních politických stran zastoupených v </a:t>
            </a:r>
            <a:r>
              <a:rPr lang="cs-CZ" dirty="0" smtClean="0"/>
              <a:t>ZHMP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Oblast volených orgánů</a:t>
            </a:r>
            <a:endParaRPr lang="cs-CZ" sz="44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interní a externí audity na MHMP</a:t>
            </a:r>
          </a:p>
          <a:p>
            <a:r>
              <a:rPr lang="cs-CZ" dirty="0" smtClean="0">
                <a:solidFill>
                  <a:srgbClr val="FF3300"/>
                </a:solidFill>
              </a:rPr>
              <a:t>posílení úlohy útvaru interního auditu MHMP</a:t>
            </a:r>
          </a:p>
          <a:p>
            <a:r>
              <a:rPr lang="cs-CZ" dirty="0">
                <a:solidFill>
                  <a:srgbClr val="FF3300"/>
                </a:solidFill>
              </a:rPr>
              <a:t>mimořádné audity na základě doporučení Kontrolního výboru </a:t>
            </a:r>
            <a:r>
              <a:rPr lang="cs-CZ" dirty="0" smtClean="0">
                <a:solidFill>
                  <a:srgbClr val="FF3300"/>
                </a:solidFill>
              </a:rPr>
              <a:t>ZHMP, se zajištěním zpětné vazby</a:t>
            </a:r>
          </a:p>
          <a:p>
            <a:r>
              <a:rPr lang="cs-CZ" dirty="0" smtClean="0"/>
              <a:t>audit </a:t>
            </a:r>
            <a:r>
              <a:rPr lang="cs-CZ" dirty="0"/>
              <a:t>systému Protikorupční </a:t>
            </a:r>
            <a:r>
              <a:rPr lang="cs-CZ" dirty="0" smtClean="0"/>
              <a:t>strategie</a:t>
            </a:r>
          </a:p>
          <a:p>
            <a:r>
              <a:rPr lang="cs-CZ" dirty="0">
                <a:solidFill>
                  <a:srgbClr val="FF3300"/>
                </a:solidFill>
              </a:rPr>
              <a:t>účinný a efektivní vnitřní kontrolní systém (čtyřstupňová kontrola</a:t>
            </a:r>
            <a:r>
              <a:rPr lang="cs-CZ" dirty="0" smtClean="0">
                <a:solidFill>
                  <a:srgbClr val="FF3300"/>
                </a:solidFill>
              </a:rPr>
              <a:t>)</a:t>
            </a:r>
          </a:p>
          <a:p>
            <a:r>
              <a:rPr lang="cs-CZ" dirty="0" smtClean="0"/>
              <a:t>důsledné dodržování zákona o finanční kontrole</a:t>
            </a:r>
          </a:p>
          <a:p>
            <a:r>
              <a:rPr lang="cs-CZ" dirty="0"/>
              <a:t>systém hodnocení vedoucích zaměstnanců </a:t>
            </a:r>
            <a:endParaRPr lang="cs-CZ" dirty="0" smtClean="0"/>
          </a:p>
          <a:p>
            <a:r>
              <a:rPr lang="cs-CZ" dirty="0">
                <a:solidFill>
                  <a:srgbClr val="FF3300"/>
                </a:solidFill>
              </a:rPr>
              <a:t>osobní a funkční odpovědnost </a:t>
            </a:r>
            <a:r>
              <a:rPr lang="cs-CZ" dirty="0" smtClean="0">
                <a:solidFill>
                  <a:srgbClr val="FF3300"/>
                </a:solidFill>
              </a:rPr>
              <a:t>zaměstnanců za </a:t>
            </a:r>
            <a:r>
              <a:rPr lang="cs-CZ" dirty="0">
                <a:solidFill>
                  <a:srgbClr val="FF3300"/>
                </a:solidFill>
              </a:rPr>
              <a:t>zjištěné </a:t>
            </a:r>
            <a:r>
              <a:rPr lang="cs-CZ" dirty="0" smtClean="0">
                <a:solidFill>
                  <a:srgbClr val="FF3300"/>
                </a:solidFill>
              </a:rPr>
              <a:t>nedostatky</a:t>
            </a:r>
          </a:p>
          <a:p>
            <a:r>
              <a:rPr lang="cs-CZ" dirty="0" smtClean="0"/>
              <a:t>odborný </a:t>
            </a:r>
            <a:r>
              <a:rPr lang="cs-CZ" dirty="0"/>
              <a:t>a </a:t>
            </a:r>
            <a:r>
              <a:rPr lang="cs-CZ" dirty="0" smtClean="0"/>
              <a:t>metodický dohled, zajištění zpětné vazby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b="1" dirty="0"/>
              <a:t>Oblast vnitřní kontroly a kontrolních mechanismů</a:t>
            </a:r>
            <a:endParaRPr lang="cs-CZ" sz="44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82919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3300"/>
                </a:solidFill>
              </a:rPr>
              <a:t>povinnost překládat RHMP </a:t>
            </a:r>
            <a:r>
              <a:rPr lang="cs-CZ" dirty="0" smtClean="0">
                <a:solidFill>
                  <a:srgbClr val="FF3300"/>
                </a:solidFill>
              </a:rPr>
              <a:t>informace </a:t>
            </a:r>
            <a:r>
              <a:rPr lang="cs-CZ" dirty="0">
                <a:solidFill>
                  <a:srgbClr val="FF3300"/>
                </a:solidFill>
              </a:rPr>
              <a:t>o počtu a výši sankcí a jejich vypořádání, včetně zdůvodnění případných </a:t>
            </a:r>
            <a:r>
              <a:rPr lang="cs-CZ" dirty="0" smtClean="0">
                <a:solidFill>
                  <a:srgbClr val="FF3300"/>
                </a:solidFill>
              </a:rPr>
              <a:t>odchylek</a:t>
            </a:r>
          </a:p>
          <a:p>
            <a:r>
              <a:rPr lang="cs-CZ" dirty="0" smtClean="0"/>
              <a:t>kontroly </a:t>
            </a:r>
            <a:r>
              <a:rPr lang="cs-CZ" dirty="0"/>
              <a:t>důvodů odchylek při udělování </a:t>
            </a:r>
            <a:r>
              <a:rPr lang="cs-CZ" dirty="0" smtClean="0"/>
              <a:t>sankcí</a:t>
            </a:r>
          </a:p>
          <a:p>
            <a:r>
              <a:rPr lang="cs-CZ" dirty="0">
                <a:solidFill>
                  <a:srgbClr val="FF3300"/>
                </a:solidFill>
              </a:rPr>
              <a:t>interní </a:t>
            </a:r>
            <a:r>
              <a:rPr lang="cs-CZ" dirty="0" smtClean="0">
                <a:solidFill>
                  <a:srgbClr val="FF3300"/>
                </a:solidFill>
              </a:rPr>
              <a:t>databáze </a:t>
            </a:r>
            <a:r>
              <a:rPr lang="cs-CZ" dirty="0">
                <a:solidFill>
                  <a:srgbClr val="FF3300"/>
                </a:solidFill>
              </a:rPr>
              <a:t>sankcí a </a:t>
            </a:r>
            <a:r>
              <a:rPr lang="cs-CZ" dirty="0" smtClean="0">
                <a:solidFill>
                  <a:srgbClr val="FF3300"/>
                </a:solidFill>
              </a:rPr>
              <a:t>zveřejnění sankcí </a:t>
            </a:r>
            <a:r>
              <a:rPr lang="cs-CZ" dirty="0">
                <a:solidFill>
                  <a:srgbClr val="FF3300"/>
                </a:solidFill>
              </a:rPr>
              <a:t>a jejich finanční </a:t>
            </a:r>
            <a:r>
              <a:rPr lang="cs-CZ" dirty="0" smtClean="0">
                <a:solidFill>
                  <a:srgbClr val="FF3300"/>
                </a:solidFill>
              </a:rPr>
              <a:t>rozpětí</a:t>
            </a:r>
          </a:p>
          <a:p>
            <a:r>
              <a:rPr lang="cs-CZ" dirty="0">
                <a:solidFill>
                  <a:srgbClr val="FF3300"/>
                </a:solidFill>
              </a:rPr>
              <a:t>povinnost předávat na vyžádání informace </a:t>
            </a:r>
            <a:r>
              <a:rPr lang="cs-CZ" dirty="0" smtClean="0">
                <a:solidFill>
                  <a:srgbClr val="FF3300"/>
                </a:solidFill>
              </a:rPr>
              <a:t>zastupitelům</a:t>
            </a:r>
          </a:p>
          <a:p>
            <a:r>
              <a:rPr lang="cs-CZ" dirty="0" smtClean="0"/>
              <a:t>jednoznačné vymezení pravomocí a odpovědnosti zaměstnanců ve všech procesech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Oblast organizace </a:t>
            </a:r>
            <a:r>
              <a:rPr lang="cs-CZ" sz="4400" b="1"/>
              <a:t>– </a:t>
            </a:r>
            <a:r>
              <a:rPr lang="cs-CZ" sz="4400" b="1" smtClean="0"/>
              <a:t>struktury </a:t>
            </a:r>
            <a:r>
              <a:rPr lang="cs-CZ" sz="4400" b="1" dirty="0"/>
              <a:t>procesů a komunikace</a:t>
            </a:r>
            <a:endParaRPr lang="cs-CZ" sz="44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194066" cy="1857387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/>
              <a:t>Ing. Milan Richter</a:t>
            </a:r>
          </a:p>
          <a:p>
            <a:pPr algn="ctr"/>
            <a:r>
              <a:rPr lang="cs-CZ" dirty="0" smtClean="0"/>
              <a:t>náměstek primátora </a:t>
            </a:r>
            <a:r>
              <a:rPr lang="cs-CZ" dirty="0" err="1" smtClean="0"/>
              <a:t>hl.m.Prahy</a:t>
            </a:r>
            <a:endParaRPr lang="cs-CZ" dirty="0" smtClean="0"/>
          </a:p>
          <a:p>
            <a:pPr algn="ctr"/>
            <a:r>
              <a:rPr lang="cs-CZ" dirty="0" smtClean="0"/>
              <a:t>pro oblast evropských fondů, protikorupční politiky a informatiky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76" y="2000240"/>
            <a:ext cx="7577814" cy="1470025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tx2">
                    <a:lumMod val="75000"/>
                  </a:schemeClr>
                </a:solidFill>
              </a:rPr>
              <a:t>Děkuji Vám za pozornost</a:t>
            </a:r>
            <a:endParaRPr lang="cs-CZ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51" y="1571612"/>
            <a:ext cx="8494537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74" y="1714488"/>
            <a:ext cx="84824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89541"/>
            <a:ext cx="8215370" cy="212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82670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Zhodnocení výsledku průzkumu z hlediska </a:t>
            </a:r>
            <a:r>
              <a:rPr lang="cs-CZ" dirty="0" err="1" smtClean="0">
                <a:solidFill>
                  <a:srgbClr val="FF0000"/>
                </a:solidFill>
              </a:rPr>
              <a:t>hl.m.Prahy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sz="2600" dirty="0" smtClean="0"/>
              <a:t>HMP využívá nejvíce institucionálních opatření k prevenci korupce ze všech VÚSC, byť v oblasti interních postupů a předpisů nebyla implementace některých opatření provedena.</a:t>
            </a:r>
          </a:p>
          <a:p>
            <a:r>
              <a:rPr lang="cs-CZ" sz="2600" dirty="0" smtClean="0"/>
              <a:t>Opatření, jejichž </a:t>
            </a:r>
            <a:r>
              <a:rPr lang="cs-CZ" sz="2600" dirty="0" err="1" smtClean="0"/>
              <a:t>implemenatci</a:t>
            </a:r>
            <a:r>
              <a:rPr lang="cs-CZ" sz="2600" dirty="0" smtClean="0"/>
              <a:t> HMP zvažuje, lze hodnotit jednoznačně pozitivně a jejich případné zavedení považujeme za vhodné a prospěšné</a:t>
            </a:r>
          </a:p>
          <a:p>
            <a:r>
              <a:rPr lang="cs-CZ" sz="2600" dirty="0" smtClean="0"/>
              <a:t>Kompletní zhodnocení úrovně protikorupčních opatření u VÚSC viz příloha č. 4 k usnesení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359613"/>
          </a:xfrm>
        </p:spPr>
        <p:txBody>
          <a:bodyPr>
            <a:noAutofit/>
          </a:bodyPr>
          <a:lstStyle/>
          <a:p>
            <a:r>
              <a:rPr lang="cs-CZ" sz="2800" dirty="0" smtClean="0"/>
              <a:t>Zhodnocení dosavadní úrovně protikorupčních opatření u vyšších územně samosprávných celků před schválením Protikorupční strategie HMP – Ernst</a:t>
            </a:r>
            <a:r>
              <a:rPr lang="en-US" sz="2800" dirty="0" smtClean="0"/>
              <a:t>&amp;</a:t>
            </a:r>
            <a:r>
              <a:rPr lang="cs-CZ" sz="2800" dirty="0" err="1" smtClean="0"/>
              <a:t>Young</a:t>
            </a:r>
            <a:endParaRPr lang="cs-CZ" sz="2800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8143932" cy="513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49"/>
            <a:ext cx="8215370" cy="351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143512"/>
            <a:ext cx="8215370" cy="15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84001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8358246" cy="505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8286808" cy="494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843805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a harmonogram</a:t>
            </a:r>
            <a:endParaRPr lang="cs-CZ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81371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8072494" cy="26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43174" y="5000613"/>
            <a:ext cx="6194066" cy="1857387"/>
          </a:xfrm>
        </p:spPr>
        <p:txBody>
          <a:bodyPr>
            <a:noAutofit/>
          </a:bodyPr>
          <a:lstStyle/>
          <a:p>
            <a:r>
              <a:rPr lang="cs-CZ" b="1" dirty="0" smtClean="0"/>
              <a:t>Ing. Milan Richter</a:t>
            </a:r>
          </a:p>
          <a:p>
            <a:r>
              <a:rPr lang="cs-CZ" dirty="0" smtClean="0"/>
              <a:t>náměstek primátora </a:t>
            </a:r>
            <a:r>
              <a:rPr lang="cs-CZ" dirty="0" err="1" smtClean="0"/>
              <a:t>hl.m.Prahy</a:t>
            </a:r>
            <a:endParaRPr lang="cs-CZ" dirty="0" smtClean="0"/>
          </a:p>
          <a:p>
            <a:r>
              <a:rPr lang="cs-CZ" dirty="0" smtClean="0"/>
              <a:t>pro oblast evropských fondů, protikorupční politiky a informatiky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76" y="2000240"/>
            <a:ext cx="7577814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solidFill>
                  <a:schemeClr val="tx2">
                    <a:lumMod val="75000"/>
                  </a:schemeClr>
                </a:solidFill>
              </a:rPr>
              <a:t>Protikorupční strategie </a:t>
            </a:r>
            <a:r>
              <a:rPr lang="cs-CZ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5400" b="1" dirty="0" smtClean="0">
                <a:solidFill>
                  <a:schemeClr val="tx2">
                    <a:lumMod val="75000"/>
                  </a:schemeClr>
                </a:solidFill>
              </a:rPr>
              <a:t>hl</a:t>
            </a:r>
            <a:r>
              <a:rPr lang="cs-CZ" sz="5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cs-CZ" sz="5400" b="1" dirty="0" smtClean="0">
                <a:solidFill>
                  <a:schemeClr val="tx2">
                    <a:lumMod val="75000"/>
                  </a:schemeClr>
                </a:solidFill>
              </a:rPr>
              <a:t>m. </a:t>
            </a:r>
            <a:r>
              <a:rPr lang="cs-CZ" sz="5400" b="1" dirty="0">
                <a:solidFill>
                  <a:schemeClr val="tx2">
                    <a:lumMod val="75000"/>
                  </a:schemeClr>
                </a:solidFill>
              </a:rPr>
              <a:t>Prahy</a:t>
            </a:r>
            <a:endParaRPr lang="cs-CZ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14282" y="3786190"/>
            <a:ext cx="7577814" cy="1184273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Komplexní systém protikorupčních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</a:rPr>
              <a:t> opatření směřující do všech oblastí činnosti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258204" cy="4857784"/>
          </a:xfrm>
        </p:spPr>
        <p:txBody>
          <a:bodyPr>
            <a:noAutofit/>
          </a:bodyPr>
          <a:lstStyle/>
          <a:p>
            <a:pPr marL="36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cs-CZ" b="1" dirty="0"/>
              <a:t>vybudování transparentního, maximálně otevřeného a přátelského </a:t>
            </a:r>
            <a:r>
              <a:rPr lang="cs-CZ" b="1" dirty="0" smtClean="0"/>
              <a:t>úřadu</a:t>
            </a:r>
          </a:p>
          <a:p>
            <a:pPr marL="36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cs-CZ" b="1" dirty="0" smtClean="0"/>
              <a:t>nastavení </a:t>
            </a:r>
            <a:r>
              <a:rPr lang="cs-CZ" b="1" dirty="0"/>
              <a:t>tvrdých, právně vymahatelných a striktních zásad pro potírání, eliminaci a minimalizaci prostoru pro korupční jednání, </a:t>
            </a:r>
            <a:endParaRPr lang="cs-CZ" b="1" dirty="0" smtClean="0"/>
          </a:p>
          <a:p>
            <a:pPr marL="36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cs-CZ" b="1" dirty="0" smtClean="0"/>
              <a:t>obsáhnout </a:t>
            </a:r>
            <a:r>
              <a:rPr lang="cs-CZ" b="1" dirty="0"/>
              <a:t>veškerá riziková místa a jejich </a:t>
            </a:r>
            <a:r>
              <a:rPr lang="cs-CZ" b="1" dirty="0" smtClean="0"/>
              <a:t>eliminaci - proto </a:t>
            </a:r>
            <a:r>
              <a:rPr lang="cs-CZ" b="1" dirty="0"/>
              <a:t>je třeba, aby se s tímto materiálem seznámily a identifikovaly všechny odpovědné </a:t>
            </a:r>
            <a:r>
              <a:rPr lang="cs-CZ" b="1" dirty="0" smtClean="0"/>
              <a:t>osoby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800" b="1" dirty="0"/>
              <a:t>Cíle Protikorupční </a:t>
            </a:r>
            <a:r>
              <a:rPr lang="cs-CZ" sz="4800" b="1" dirty="0" smtClean="0"/>
              <a:t>strategie</a:t>
            </a:r>
            <a:endParaRPr lang="cs-CZ" sz="48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4800" b="1" dirty="0" smtClean="0"/>
              <a:t>Protikorupční strategie - zásady</a:t>
            </a:r>
            <a:endParaRPr lang="cs-CZ" sz="48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28596" y="1428736"/>
            <a:ext cx="8472518" cy="504351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zvýšení veřejné kontroly (občané v komisích)</a:t>
            </a:r>
          </a:p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elektronizace agend, zveřejňování všech informací</a:t>
            </a:r>
          </a:p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zajištění ochrany oznamovatelů korupčního nebo neetického jednání – protikorupční ombudsman</a:t>
            </a:r>
          </a:p>
          <a:p>
            <a:pPr lvl="0" rtl="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zvýšení transparentnosti a zamezení dělení veřejných zakázek</a:t>
            </a:r>
          </a:p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podstatné posílení  vnitřních kontrolních mechanismů</a:t>
            </a:r>
          </a:p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zapojení externích auditů a provádění auditů v procesu výběrových řízení - supervize</a:t>
            </a:r>
          </a:p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stanovení osobní a funkční odpovědnosti</a:t>
            </a:r>
          </a:p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rozfázování procesů – spolupodepisování  spisů „princip více očí“</a:t>
            </a:r>
          </a:p>
          <a:p>
            <a:pPr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cs-CZ" sz="2400" dirty="0" smtClean="0"/>
              <a:t>snížení limitů pro ředitele odborů pro veřejné zakázky a smlouvy</a:t>
            </a:r>
          </a:p>
          <a:p>
            <a:pPr>
              <a:buFontTx/>
              <a:buChar char="-"/>
            </a:pPr>
            <a:endParaRPr lang="cs-CZ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800" b="1" dirty="0" smtClean="0"/>
              <a:t>Protikorupční strategie</a:t>
            </a:r>
            <a:endParaRPr lang="cs-CZ" sz="48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939784"/>
          </a:xfrm>
        </p:spPr>
        <p:txBody>
          <a:bodyPr>
            <a:noAutofit/>
          </a:bodyPr>
          <a:lstStyle/>
          <a:p>
            <a:r>
              <a:rPr lang="cs-CZ" sz="4400" b="1" dirty="0" smtClean="0"/>
              <a:t>Oblasti protikorupčních opatření</a:t>
            </a:r>
            <a:endParaRPr lang="cs-CZ" sz="4400" dirty="0"/>
          </a:p>
        </p:txBody>
      </p:sp>
      <p:sp>
        <p:nvSpPr>
          <p:cNvPr id="5" name="Zaoblený obdélník 4"/>
          <p:cNvSpPr/>
          <p:nvPr/>
        </p:nvSpPr>
        <p:spPr>
          <a:xfrm>
            <a:off x="500034" y="5000636"/>
            <a:ext cx="8286808" cy="157163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>
            <a:noAutofit/>
          </a:bodyPr>
          <a:lstStyle/>
          <a:p>
            <a:pPr lvl="0" algn="ctr">
              <a:defRPr/>
            </a:pPr>
            <a:r>
              <a:rPr lang="cs-CZ" sz="3600" b="1" dirty="0" smtClean="0">
                <a:solidFill>
                  <a:srgbClr val="FFFF00"/>
                </a:solidFill>
              </a:rPr>
              <a:t>Uloženo přes 70 </a:t>
            </a:r>
            <a:r>
              <a:rPr lang="cs-CZ" sz="3600" b="1" dirty="0">
                <a:solidFill>
                  <a:srgbClr val="FFFF00"/>
                </a:solidFill>
              </a:rPr>
              <a:t>konkrétních </a:t>
            </a:r>
            <a:r>
              <a:rPr lang="cs-CZ" sz="3600" b="1" dirty="0" smtClean="0">
                <a:solidFill>
                  <a:srgbClr val="FFFF00"/>
                </a:solidFill>
              </a:rPr>
              <a:t>opatření a úkolů</a:t>
            </a:r>
            <a:endParaRPr lang="cs-CZ" sz="3600" b="1" dirty="0">
              <a:solidFill>
                <a:srgbClr val="FFFF00"/>
              </a:solidFill>
            </a:endParaRPr>
          </a:p>
        </p:txBody>
      </p:sp>
      <p:pic>
        <p:nvPicPr>
          <p:cNvPr id="6" name="Obrázek 5" descr="Praha_logo_ba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3200" b="1" dirty="0" smtClean="0">
                <a:solidFill>
                  <a:srgbClr val="FF3300"/>
                </a:solidFill>
              </a:rPr>
              <a:t>veřejné připomínkové řízení a diskuse k připravovaným právním předpisům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3200" b="1" dirty="0" smtClean="0">
                <a:solidFill>
                  <a:srgbClr val="FF3300"/>
                </a:solidFill>
              </a:rPr>
              <a:t>zveřejňování tzv. „rodného listu“ ke každé veřejné zakázce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3200" b="1" dirty="0" smtClean="0"/>
              <a:t>pokračování elektronizace agend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3200" b="1" dirty="0" smtClean="0"/>
              <a:t>zveřejnění aplikace Granty pod lupou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3200" b="1" dirty="0" smtClean="0"/>
              <a:t>zobecňování </a:t>
            </a:r>
            <a:r>
              <a:rPr lang="cs-CZ" sz="3200" b="1" dirty="0"/>
              <a:t>a </a:t>
            </a:r>
            <a:r>
              <a:rPr lang="cs-CZ" sz="3200" b="1" dirty="0" smtClean="0"/>
              <a:t>zveřejňování stížností </a:t>
            </a:r>
            <a:r>
              <a:rPr lang="cs-CZ" sz="3200" b="1" dirty="0"/>
              <a:t>a podání </a:t>
            </a:r>
            <a:r>
              <a:rPr lang="cs-CZ" sz="3200" b="1" dirty="0" smtClean="0"/>
              <a:t>učiněných </a:t>
            </a:r>
            <a:r>
              <a:rPr lang="cs-CZ" sz="3200" b="1" dirty="0"/>
              <a:t>na Protikorupční portál </a:t>
            </a:r>
            <a:endParaRPr lang="cs-CZ" sz="3200" b="1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3200" b="1" dirty="0" smtClean="0">
                <a:solidFill>
                  <a:srgbClr val="FF3300"/>
                </a:solidFill>
              </a:rPr>
              <a:t>nezávislý protikorupční ombudsman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sz="3200" b="1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sz="32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r>
              <a:rPr lang="cs-CZ" sz="4400" b="1" dirty="0"/>
              <a:t>Oblast vztahů s veřejností a komunikace</a:t>
            </a:r>
            <a:endParaRPr lang="cs-CZ" sz="4400" dirty="0"/>
          </a:p>
        </p:txBody>
      </p:sp>
      <p:pic>
        <p:nvPicPr>
          <p:cNvPr id="4" name="Obrázek 3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Oblast veřejných zakázek a nakládání s majetkem</a:t>
            </a:r>
            <a:endParaRPr lang="cs-CZ" sz="4400" dirty="0"/>
          </a:p>
        </p:txBody>
      </p:sp>
      <p:pic>
        <p:nvPicPr>
          <p:cNvPr id="5" name="Obrázek 4" descr="Praha_logo_b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69" y="0"/>
            <a:ext cx="857232" cy="857232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42910" y="1714489"/>
            <a:ext cx="8001056" cy="51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FF3300"/>
                </a:solidFill>
              </a:rPr>
              <a:t>vyloučení uchazečů z výběrových řízení s netransparentní majetkovou strukturou a s vlastnictvím tzv. akcií na doručitele</a:t>
            </a:r>
          </a:p>
          <a:p>
            <a:pPr marL="265113" lvl="0" indent="-265113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FF3300"/>
                </a:solidFill>
              </a:rPr>
              <a:t>zástupci občanů v komisích pro veřejné zakázky</a:t>
            </a:r>
          </a:p>
          <a:p>
            <a:pPr marL="265113" indent="-265113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FF3300"/>
                </a:solidFill>
              </a:rPr>
              <a:t>externí supervize procesu veřejných zakázek a protikorupční strategie </a:t>
            </a:r>
          </a:p>
          <a:p>
            <a:pPr marL="265113" lvl="0" indent="-265113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2800" b="1" dirty="0" smtClean="0"/>
              <a:t>aktualizace pravidel pro zadávání veřejných zakázek</a:t>
            </a:r>
          </a:p>
          <a:p>
            <a:pPr marL="265113" indent="-265113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2800" b="1" dirty="0" smtClean="0"/>
              <a:t>přijetí pravidel pro nakládání s majetkem města</a:t>
            </a:r>
          </a:p>
          <a:p>
            <a:pPr marL="265113" indent="-265113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cs-CZ" sz="2800" b="1" dirty="0" smtClean="0"/>
              <a:t>přijetí předpisu upravujícího proces přípravy, projednávání a schvalování smluv </a:t>
            </a:r>
            <a:endParaRPr lang="cs-CZ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9">
  <a:themeElements>
    <a:clrScheme name="Motiv sady Offic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Motiv19</Template>
  <TotalTime>566</TotalTime>
  <Words>781</Words>
  <Application>Microsoft Office PowerPoint</Application>
  <PresentationFormat>Předvádění na obrazovce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Motiv19</vt:lpstr>
      <vt:lpstr>Motiv5</vt:lpstr>
      <vt:lpstr>K tisku Z - 506</vt:lpstr>
      <vt:lpstr>Zhodnocení dosavadní úrovně protikorupčních opatření u vyšších územně samosprávných celků před schválením Protikorupční strategie HMP – Ernst&amp;Young</vt:lpstr>
      <vt:lpstr>Protikorupční strategie  hl. m. Prahy</vt:lpstr>
      <vt:lpstr>Cíle Protikorupční strategie</vt:lpstr>
      <vt:lpstr>Protikorupční strategie - zásady</vt:lpstr>
      <vt:lpstr>Protikorupční strategie</vt:lpstr>
      <vt:lpstr>Oblasti protikorupčních opatření</vt:lpstr>
      <vt:lpstr>Oblast vztahů s veřejností a komunikace</vt:lpstr>
      <vt:lpstr>Oblast veřejných zakázek a nakládání s majetkem</vt:lpstr>
      <vt:lpstr>Nová pravidla pro zadávání veřejných zakázek a podepisování smluv</vt:lpstr>
      <vt:lpstr>Pravidla pro nakládání s majetkem města</vt:lpstr>
      <vt:lpstr>Oblast etiky a podpory integrity zaměstnanců</vt:lpstr>
      <vt:lpstr>Oblast volených orgánů</vt:lpstr>
      <vt:lpstr>Oblast vnitřní kontroly a kontrolních mechanismů</vt:lpstr>
      <vt:lpstr>Oblast organizace – struktury procesů a komunikace</vt:lpstr>
      <vt:lpstr>Děkuji Vám za pozornost</vt:lpstr>
      <vt:lpstr>Úkoly a harmonogram</vt:lpstr>
      <vt:lpstr>Úkoly a harmonogram</vt:lpstr>
      <vt:lpstr>Úkoly a harmonogram</vt:lpstr>
      <vt:lpstr>Úkoly a harmonogram</vt:lpstr>
      <vt:lpstr>Úkoly a harmonogram</vt:lpstr>
      <vt:lpstr>Úkoly a harmonogram</vt:lpstr>
      <vt:lpstr>Úkoly a harmonogram</vt:lpstr>
      <vt:lpstr>Úkoly a harmonogram</vt:lpstr>
      <vt:lpstr>Úkoly a harmonogram</vt:lpstr>
      <vt:lpstr>Úkoly a harmonogram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Protikorupční strategie  Hl. města Prahy</dc:title>
  <dc:creator>jč</dc:creator>
  <cp:lastModifiedBy>INF</cp:lastModifiedBy>
  <cp:revision>61</cp:revision>
  <dcterms:created xsi:type="dcterms:W3CDTF">2010-04-23T07:14:58Z</dcterms:created>
  <dcterms:modified xsi:type="dcterms:W3CDTF">2010-04-29T14:27:36Z</dcterms:modified>
</cp:coreProperties>
</file>