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444" r:id="rId2"/>
    <p:sldId id="1458" r:id="rId3"/>
    <p:sldId id="1263" r:id="rId4"/>
    <p:sldId id="1268" r:id="rId5"/>
    <p:sldId id="1457" r:id="rId6"/>
    <p:sldId id="1337" r:id="rId7"/>
    <p:sldId id="1338" r:id="rId8"/>
    <p:sldId id="1339" r:id="rId9"/>
    <p:sldId id="1459" r:id="rId10"/>
    <p:sldId id="1375" r:id="rId11"/>
  </p:sldIdLst>
  <p:sldSz cx="7620000" cy="5715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34" userDrawn="1">
          <p15:clr>
            <a:srgbClr val="A4A3A4"/>
          </p15:clr>
        </p15:guide>
        <p15:guide id="4" pos="2160" userDrawn="1">
          <p15:clr>
            <a:srgbClr val="A4A3A4"/>
          </p15:clr>
        </p15:guide>
        <p15:guide id="5" orient="horz" pos="3121" userDrawn="1">
          <p15:clr>
            <a:srgbClr val="A4A3A4"/>
          </p15:clr>
        </p15:guide>
        <p15:guide id="6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a Jirásková" initials="SJ" lastIdx="2" clrIdx="0"/>
  <p:cmAuthor id="1" name="Smíšková Jana" initials="SJ" lastIdx="7" clrIdx="1">
    <p:extLst/>
  </p:cmAuthor>
  <p:cmAuthor id="2" name="Ondřej Zaoral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7" autoAdjust="0"/>
    <p:restoredTop sz="94533" autoAdjust="0"/>
  </p:normalViewPr>
  <p:slideViewPr>
    <p:cSldViewPr>
      <p:cViewPr>
        <p:scale>
          <a:sx n="130" d="100"/>
          <a:sy n="130" d="100"/>
        </p:scale>
        <p:origin x="102" y="24"/>
      </p:cViewPr>
      <p:guideLst>
        <p:guide orient="horz" pos="180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34" y="90"/>
      </p:cViewPr>
      <p:guideLst>
        <p:guide orient="horz" pos="3127"/>
        <p:guide orient="horz" pos="3134"/>
        <p:guide orient="horz" pos="3121"/>
        <p:guide pos="2141"/>
        <p:guide pos="2160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C599C2D2-BA57-45C3-BB8E-5E1C519527E3}" type="datetimeFigureOut">
              <a:rPr lang="cs-CZ" smtClean="0"/>
              <a:t>25. 4. 2015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9429199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7" y="9429199"/>
            <a:ext cx="2945659" cy="495857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D0F5CF9F-1AD2-499A-A9E6-80D349FB0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250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52" y="4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C43DD527-19EB-417E-BA62-5CAFDA498ACA}" type="datetimeFigureOut">
              <a:rPr lang="cs-CZ" smtClean="0"/>
              <a:t>25. 4. 2015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8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52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D0ECD08E-D6B8-4A84-9FB9-D3F983CFE9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69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676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13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3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188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73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320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437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38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218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D08E-D6B8-4A84-9FB9-D3F983CFE96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21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v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899584" y="1128716"/>
            <a:ext cx="5820833" cy="1512763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txBody>
          <a:bodyPr anchor="t">
            <a:normAutofit/>
          </a:bodyPr>
          <a:lstStyle>
            <a:lvl1pPr marL="0" indent="0" algn="ctr">
              <a:buNone/>
              <a:defRPr sz="2667" cap="small" baseline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cs-CZ" cap="small" baseline="0" dirty="0" smtClean="0">
                <a:latin typeface="+mj-lt"/>
              </a:rPr>
              <a:t>Hlavní nadpis</a:t>
            </a:r>
            <a:endParaRPr lang="cs-CZ" dirty="0" smtClean="0"/>
          </a:p>
        </p:txBody>
      </p:sp>
      <p:sp>
        <p:nvSpPr>
          <p:cNvPr id="3" name="Zástupný symbol pro 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929680" y="2785495"/>
            <a:ext cx="5820833" cy="1512763"/>
          </a:xfrm>
          <a:prstGeom prst="rect">
            <a:avLst/>
          </a:prstGeom>
          <a:ln w="3175">
            <a:noFill/>
            <a:prstDash val="sysDot"/>
          </a:ln>
        </p:spPr>
        <p:txBody>
          <a:bodyPr anchor="t">
            <a:normAutofit/>
          </a:bodyPr>
          <a:lstStyle>
            <a:lvl1pPr marL="0" indent="0" algn="ctr">
              <a:buNone/>
              <a:defRPr sz="2333" cap="small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cs-CZ" cap="small" baseline="0" dirty="0" smtClean="0">
                <a:latin typeface="+mj-lt"/>
              </a:rPr>
              <a:t>Hlavní nadpis II</a:t>
            </a: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 hasCustomPrompt="1"/>
          </p:nvPr>
        </p:nvSpPr>
        <p:spPr>
          <a:xfrm>
            <a:off x="5550193" y="4729708"/>
            <a:ext cx="1980407" cy="288032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txBody>
          <a:bodyPr anchor="t">
            <a:normAutofit/>
          </a:bodyPr>
          <a:lstStyle>
            <a:lvl1pPr marL="0" indent="0" algn="r">
              <a:buNone/>
              <a:defRPr sz="1167" cap="small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cs-CZ" cap="small" baseline="0" dirty="0" smtClean="0">
                <a:latin typeface="+mj-lt"/>
              </a:rPr>
              <a:t>Datum, čas, lokace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72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-3276" y="603130"/>
            <a:ext cx="7620000" cy="15000"/>
          </a:xfrm>
          <a:prstGeom prst="rect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 sz="150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899584" y="1128716"/>
            <a:ext cx="5820833" cy="1512763"/>
          </a:xfrm>
          <a:prstGeom prst="rect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txBody>
          <a:bodyPr anchor="t">
            <a:normAutofit/>
          </a:bodyPr>
          <a:lstStyle>
            <a:lvl1pPr marL="0" indent="0" algn="ctr">
              <a:buNone/>
              <a:defRPr sz="2667" cap="small" baseline="0">
                <a:solidFill>
                  <a:schemeClr val="accent2">
                    <a:lumMod val="50000"/>
                  </a:schemeClr>
                </a:solidFill>
                <a:latin typeface="+mj-lt"/>
              </a:defRPr>
            </a:lvl1pPr>
            <a:lvl2pPr marL="380985" indent="0">
              <a:buNone/>
              <a:defRPr/>
            </a:lvl2pPr>
            <a:lvl3pPr marL="761970" indent="0">
              <a:buNone/>
              <a:defRPr/>
            </a:lvl3pPr>
            <a:lvl4pPr marL="1142954" indent="0">
              <a:buNone/>
              <a:defRPr/>
            </a:lvl4pPr>
            <a:lvl5pPr marL="1523939" indent="0">
              <a:buNone/>
              <a:defRPr/>
            </a:lvl5pPr>
          </a:lstStyle>
          <a:p>
            <a:pPr lvl="0"/>
            <a:r>
              <a:rPr lang="cs-CZ" cap="small" baseline="0" dirty="0" smtClean="0">
                <a:latin typeface="+mj-lt"/>
              </a:rPr>
              <a:t>Nadpis kapitoly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0617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ál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 userDrawn="1"/>
        </p:nvSpPr>
        <p:spPr bwMode="auto">
          <a:xfrm flipV="1">
            <a:off x="1" y="339453"/>
            <a:ext cx="7110367" cy="18000"/>
          </a:xfrm>
          <a:prstGeom prst="rect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 sz="150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2127"/>
            <a:ext cx="2520156" cy="2523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 lIns="72000" tIns="36000" rIns="72000" bIns="36000" anchor="ctr">
            <a:spAutoFit/>
          </a:bodyPr>
          <a:lstStyle>
            <a:lvl1pPr marL="0" indent="0" algn="l">
              <a:spcBef>
                <a:spcPts val="0"/>
              </a:spcBef>
              <a:buNone/>
              <a:defRPr sz="1167" cap="sm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119724" y="1129308"/>
            <a:ext cx="7380552" cy="3960216"/>
          </a:xfrm>
          <a:prstGeom prst="rect">
            <a:avLst/>
          </a:prstGeom>
          <a:ln w="3175">
            <a:noFill/>
            <a:prstDash val="sysDot"/>
          </a:ln>
        </p:spPr>
        <p:txBody>
          <a:bodyPr>
            <a:normAutofit/>
          </a:bodyPr>
          <a:lstStyle>
            <a:lvl1pPr marL="148161" indent="-148161">
              <a:lnSpc>
                <a:spcPct val="150000"/>
              </a:lnSpc>
              <a:buClr>
                <a:schemeClr val="accent2">
                  <a:lumMod val="50000"/>
                </a:schemeClr>
              </a:buClr>
              <a:buSzPct val="70000"/>
              <a:buFont typeface="Wingdings" pitchFamily="2" charset="2"/>
              <a:buChar char="q"/>
              <a:defRPr sz="1000"/>
            </a:lvl1pPr>
            <a:lvl2pPr marL="525177" indent="-144193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  <a:defRPr sz="1000"/>
            </a:lvl2pPr>
            <a:lvl3pPr marL="895579" indent="-133610">
              <a:lnSpc>
                <a:spcPct val="150000"/>
              </a:lnSpc>
              <a:buFont typeface="Courier New" pitchFamily="49" charset="0"/>
              <a:buChar char="o"/>
              <a:defRPr sz="1000"/>
            </a:lvl3pPr>
            <a:lvl4pPr marL="1272595" indent="-129641">
              <a:lnSpc>
                <a:spcPct val="150000"/>
              </a:lnSpc>
              <a:buFont typeface="Arial" pitchFamily="34" charset="0"/>
              <a:buChar char="•"/>
              <a:defRPr sz="1000"/>
            </a:lvl4pPr>
            <a:lvl5pPr marL="1523939" indent="0">
              <a:lnSpc>
                <a:spcPct val="150000"/>
              </a:lnSpc>
              <a:buFontTx/>
              <a:buNone/>
              <a:defRPr sz="1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754268"/>
            <a:ext cx="7620000" cy="15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 sz="1500"/>
          </a:p>
        </p:txBody>
      </p:sp>
      <p:sp>
        <p:nvSpPr>
          <p:cNvPr id="6" name="Zástupný symbol pro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436477"/>
            <a:ext cx="2520156" cy="239352"/>
          </a:xfrm>
          <a:prstGeom prst="rect">
            <a:avLst/>
          </a:prstGeom>
          <a:noFill/>
          <a:ln>
            <a:noFill/>
          </a:ln>
          <a:effectLst/>
        </p:spPr>
        <p:txBody>
          <a:bodyPr lIns="72000" tIns="36000" rIns="72000" bIns="36000" anchor="ctr">
            <a:spAutoFit/>
          </a:bodyPr>
          <a:lstStyle>
            <a:lvl1pPr marL="0" indent="0" algn="l">
              <a:spcBef>
                <a:spcPts val="0"/>
              </a:spcBef>
              <a:buNone/>
              <a:defRPr sz="1083" b="1" cap="small" baseline="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pPr lvl="0"/>
            <a:r>
              <a:rPr lang="cs-CZ" dirty="0" smtClean="0"/>
              <a:t>Podnadpis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576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k.cz/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10" Type="http://schemas.openxmlformats.org/officeDocument/2006/relationships/image" Target="../media/image5.wmf"/><Relationship Id="rId4" Type="http://schemas.openxmlformats.org/officeDocument/2006/relationships/theme" Target="../theme/theme1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5" cstate="print"/>
          <a:srcRect t="11858" b="12924"/>
          <a:stretch/>
        </p:blipFill>
        <p:spPr bwMode="auto">
          <a:xfrm>
            <a:off x="65584" y="5225867"/>
            <a:ext cx="1327408" cy="3991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5161756"/>
            <a:ext cx="7620000" cy="15000"/>
          </a:xfrm>
          <a:prstGeom prst="rect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 sz="1500"/>
          </a:p>
        </p:txBody>
      </p:sp>
      <p:sp>
        <p:nvSpPr>
          <p:cNvPr id="10" name="TextovéPole 9"/>
          <p:cNvSpPr txBox="1"/>
          <p:nvPr/>
        </p:nvSpPr>
        <p:spPr>
          <a:xfrm>
            <a:off x="6419485" y="576850"/>
            <a:ext cx="117276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7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Strana </a:t>
            </a:r>
            <a:fld id="{EA1C9103-4F5D-4349-9471-C7FDB5F688F3}" type="slidenum">
              <a:rPr lang="cs-CZ" sz="75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pPr algn="r"/>
              <a:t>‹#›</a:t>
            </a:fld>
            <a:r>
              <a:rPr lang="cs-CZ" sz="7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z 30</a:t>
            </a:r>
            <a:endParaRPr lang="cs-CZ" sz="75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9" t="36659" r="15088" b="30755"/>
          <a:stretch/>
        </p:blipFill>
        <p:spPr>
          <a:xfrm>
            <a:off x="5202045" y="5322102"/>
            <a:ext cx="1366827" cy="30320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019" y="5305772"/>
            <a:ext cx="1362553" cy="288032"/>
          </a:xfrm>
          <a:prstGeom prst="rect">
            <a:avLst/>
          </a:prstGeom>
        </p:spPr>
      </p:pic>
      <p:pic>
        <p:nvPicPr>
          <p:cNvPr id="9" name="Picture 2" descr="Hartmann-Jelínek-Fráňa a partneři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563" y="5225867"/>
            <a:ext cx="974688" cy="39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035" y="57959"/>
            <a:ext cx="535965" cy="52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41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122188" y="933839"/>
            <a:ext cx="7497811" cy="2861919"/>
          </a:xfrm>
        </p:spPr>
        <p:txBody>
          <a:bodyPr anchor="ctr" anchorCtr="0">
            <a:normAutofit lnSpcReduction="10000"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Prezentace</a:t>
            </a:r>
          </a:p>
          <a:p>
            <a:r>
              <a:rPr lang="cs-CZ" sz="3000" b="1" u="sng" dirty="0"/>
              <a:t>k</a:t>
            </a:r>
            <a:r>
              <a:rPr lang="cs-CZ" sz="3000" b="1" u="sng" dirty="0" smtClean="0"/>
              <a:t>e Shrnující písemné zprávě </a:t>
            </a:r>
            <a:endParaRPr lang="cs-CZ" sz="3000" b="1" u="sng" dirty="0"/>
          </a:p>
          <a:p>
            <a:r>
              <a:rPr lang="cs-CZ" sz="2083" b="1" dirty="0"/>
              <a:t>Ekonomické, procesní  a IT/ICT poradenství v oblasti platebních systémů a odbavení  ve veřejné dopravě na </a:t>
            </a:r>
            <a:r>
              <a:rPr lang="cs-CZ" sz="2083" b="1" u="sng" dirty="0"/>
              <a:t>posouzení aktuálního provozu, využívání a rizik karty </a:t>
            </a:r>
          </a:p>
          <a:p>
            <a:r>
              <a:rPr lang="cs-CZ" sz="3000" b="1" u="sng" dirty="0" smtClean="0">
                <a:solidFill>
                  <a:srgbClr val="FF0000"/>
                </a:solidFill>
              </a:rPr>
              <a:t>Opencard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8599" y="4297660"/>
            <a:ext cx="2721281" cy="6480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cs-CZ" sz="1400" b="1" dirty="0"/>
              <a:t>NEXIA AP, a.s.</a:t>
            </a:r>
          </a:p>
          <a:p>
            <a:pPr algn="l"/>
            <a:r>
              <a:rPr lang="cs-CZ" sz="1400" b="1" dirty="0" smtClean="0"/>
              <a:t>Sokolovská 5/49, Praha 8, PSČ: 186 00</a:t>
            </a:r>
          </a:p>
          <a:p>
            <a:pPr algn="l"/>
            <a:r>
              <a:rPr lang="cs-CZ" sz="1400" b="1" dirty="0" smtClean="0"/>
              <a:t>IČ: 4811 7013</a:t>
            </a:r>
          </a:p>
          <a:p>
            <a:endParaRPr lang="cs-CZ" dirty="0"/>
          </a:p>
        </p:txBody>
      </p:sp>
      <p:sp>
        <p:nvSpPr>
          <p:cNvPr id="5" name="Zástupný symbol pro text 3"/>
          <p:cNvSpPr txBox="1">
            <a:spLocks/>
          </p:cNvSpPr>
          <p:nvPr/>
        </p:nvSpPr>
        <p:spPr>
          <a:xfrm>
            <a:off x="5639593" y="4433412"/>
            <a:ext cx="1980407" cy="2400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txBody>
          <a:bodyPr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 cap="small" baseline="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b="1" dirty="0"/>
              <a:t>Praha, </a:t>
            </a:r>
            <a:r>
              <a:rPr lang="cs-CZ" sz="1300" b="1" dirty="0" smtClean="0"/>
              <a:t> 22. </a:t>
            </a:r>
            <a:r>
              <a:rPr lang="cs-CZ" sz="1300" b="1" dirty="0"/>
              <a:t>4. 2015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09" b="210"/>
          <a:stretch/>
        </p:blipFill>
        <p:spPr>
          <a:xfrm>
            <a:off x="3146002" y="3880014"/>
            <a:ext cx="1450182" cy="451487"/>
          </a:xfrm>
          <a:prstGeom prst="rect">
            <a:avLst/>
          </a:prstGeom>
        </p:spPr>
      </p:pic>
      <p:sp>
        <p:nvSpPr>
          <p:cNvPr id="8" name="Zástupný symbol pro text 3"/>
          <p:cNvSpPr txBox="1">
            <a:spLocks/>
          </p:cNvSpPr>
          <p:nvPr/>
        </p:nvSpPr>
        <p:spPr>
          <a:xfrm>
            <a:off x="5639592" y="4757694"/>
            <a:ext cx="1980407" cy="2400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txBody>
          <a:bodyPr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 cap="small" baseline="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b="1" dirty="0" smtClean="0"/>
              <a:t>Výtisk č. </a:t>
            </a:r>
            <a:r>
              <a:rPr lang="cs-CZ" sz="1300" b="1" dirty="0"/>
              <a:t>5</a:t>
            </a:r>
            <a:r>
              <a:rPr lang="cs-CZ" sz="1300" b="1" dirty="0" smtClean="0"/>
              <a:t>/5</a:t>
            </a:r>
            <a:endParaRPr lang="cs-CZ" sz="1300" b="1" dirty="0"/>
          </a:p>
        </p:txBody>
      </p:sp>
    </p:spTree>
    <p:extLst>
      <p:ext uri="{BB962C8B-B14F-4D97-AF65-F5344CB8AC3E}">
        <p14:creationId xmlns:p14="http://schemas.microsoft.com/office/powerpoint/2010/main" val="290121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3882008" cy="252304"/>
          </a:xfrm>
        </p:spPr>
        <p:txBody>
          <a:bodyPr/>
          <a:lstStyle/>
          <a:p>
            <a:r>
              <a:rPr lang="cs-CZ" b="1" dirty="0" smtClean="0"/>
              <a:t>Doporučení dalšího postupu pro HMP a jeho zdůvodnění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057301"/>
            <a:ext cx="7612665" cy="4104456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5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u="sng" dirty="0"/>
              <a:t>Základní premisou </a:t>
            </a:r>
            <a:r>
              <a:rPr lang="cs-CZ" sz="1150" dirty="0"/>
              <a:t>našeho </a:t>
            </a:r>
            <a:r>
              <a:rPr lang="cs-CZ" sz="1150" dirty="0" smtClean="0"/>
              <a:t>doporučení je </a:t>
            </a:r>
            <a:r>
              <a:rPr lang="cs-CZ" sz="1150" b="1" dirty="0" smtClean="0">
                <a:solidFill>
                  <a:srgbClr val="FF0000"/>
                </a:solidFill>
              </a:rPr>
              <a:t>nepokračovat </a:t>
            </a:r>
            <a:r>
              <a:rPr lang="cs-CZ" sz="1150" b="1" dirty="0">
                <a:solidFill>
                  <a:srgbClr val="FF0000"/>
                </a:solidFill>
              </a:rPr>
              <a:t>v dlouhodobém provozu a rozvoji </a:t>
            </a:r>
            <a:r>
              <a:rPr lang="cs-CZ" sz="1150" b="1" dirty="0" err="1" smtClean="0">
                <a:solidFill>
                  <a:srgbClr val="FF0000"/>
                </a:solidFill>
              </a:rPr>
              <a:t>OpC</a:t>
            </a:r>
            <a:r>
              <a:rPr lang="cs-CZ" sz="1150" b="1" dirty="0" smtClean="0">
                <a:solidFill>
                  <a:srgbClr val="FF0000"/>
                </a:solidFill>
              </a:rPr>
              <a:t>, </a:t>
            </a:r>
            <a:r>
              <a:rPr lang="cs-CZ" sz="1150" dirty="0" smtClean="0"/>
              <a:t>a to z těchto důvodů:</a:t>
            </a:r>
            <a:r>
              <a:rPr lang="cs-CZ" sz="1150" b="1" dirty="0" smtClean="0">
                <a:solidFill>
                  <a:srgbClr val="FF0000"/>
                </a:solidFill>
              </a:rPr>
              <a:t> </a:t>
            </a:r>
            <a:endParaRPr lang="cs-CZ" sz="1150" b="1" dirty="0">
              <a:solidFill>
                <a:srgbClr val="FF0000"/>
              </a:solidFill>
            </a:endParaRPr>
          </a:p>
          <a:p>
            <a:pPr marL="360000" indent="-180000" algn="just">
              <a:lnSpc>
                <a:spcPct val="115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Nevhodnost </a:t>
            </a:r>
            <a:r>
              <a:rPr lang="cs-CZ" sz="1150" b="1" dirty="0"/>
              <a:t>konceptu multifunkční městské </a:t>
            </a:r>
            <a:r>
              <a:rPr lang="cs-CZ" sz="1150" b="1" dirty="0" smtClean="0"/>
              <a:t>karty, </a:t>
            </a:r>
            <a:r>
              <a:rPr lang="cs-CZ" sz="1150" b="1" dirty="0"/>
              <a:t>vysoká provozní a investiční nákladovost OpC</a:t>
            </a:r>
          </a:p>
          <a:p>
            <a:pPr marL="360000" indent="-180000" algn="just">
              <a:lnSpc>
                <a:spcPct val="115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smtClean="0"/>
              <a:t>Náročnost</a:t>
            </a:r>
            <a:r>
              <a:rPr lang="cs-CZ" sz="1150" b="1" smtClean="0"/>
              <a:t> provozování </a:t>
            </a:r>
            <a:r>
              <a:rPr lang="cs-CZ" sz="1150" b="1" dirty="0" smtClean="0"/>
              <a:t>a správy PCKS ze strany HMP, OOC </a:t>
            </a:r>
            <a:endParaRPr lang="cs-CZ" sz="1150" b="1" dirty="0"/>
          </a:p>
          <a:p>
            <a:pPr marL="360000" indent="-180000" algn="just">
              <a:lnSpc>
                <a:spcPct val="115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Nevýhodnost </a:t>
            </a:r>
            <a:r>
              <a:rPr lang="cs-CZ" sz="1150" b="1" dirty="0"/>
              <a:t>dosavadních smluvních vztahů, vysoká </a:t>
            </a:r>
            <a:r>
              <a:rPr lang="cs-CZ" sz="1150" b="1" dirty="0" smtClean="0"/>
              <a:t>dlouhodobá </a:t>
            </a:r>
            <a:r>
              <a:rPr lang="cs-CZ" sz="1150" b="1" dirty="0"/>
              <a:t>rozvojová i provozní závislost </a:t>
            </a:r>
            <a:r>
              <a:rPr lang="cs-CZ" sz="1150" b="1" dirty="0" smtClean="0"/>
              <a:t>na EMS </a:t>
            </a:r>
          </a:p>
          <a:p>
            <a:pPr marL="180000" indent="-180000" algn="just">
              <a:lnSpc>
                <a:spcPct val="115000"/>
              </a:lnSpc>
              <a:spcBef>
                <a:spcPts val="12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u="sng" dirty="0" smtClean="0"/>
              <a:t>Druhou premisou</a:t>
            </a:r>
            <a:r>
              <a:rPr lang="cs-CZ" sz="1150" dirty="0" smtClean="0"/>
              <a:t> je </a:t>
            </a:r>
            <a:r>
              <a:rPr lang="cs-CZ" sz="1150" b="1" dirty="0" smtClean="0">
                <a:solidFill>
                  <a:srgbClr val="FF0000"/>
                </a:solidFill>
              </a:rPr>
              <a:t>nepřistupovat unáhleně a bez dostatečné přípravy k zadání nového dlouhodobého řešení</a:t>
            </a:r>
            <a:r>
              <a:rPr lang="cs-CZ" sz="1150" dirty="0" smtClean="0"/>
              <a:t> :</a:t>
            </a:r>
          </a:p>
          <a:p>
            <a:pPr marL="360000" indent="-180000" algn="just">
              <a:lnSpc>
                <a:spcPct val="115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smtClean="0"/>
              <a:t>HMP musí definovat a aktualizovat </a:t>
            </a:r>
            <a:r>
              <a:rPr lang="cs-CZ" sz="1150" b="1" dirty="0" smtClean="0"/>
              <a:t>své </a:t>
            </a:r>
            <a:r>
              <a:rPr lang="cs-CZ" sz="1150" b="1" dirty="0"/>
              <a:t>potřeby a cíle </a:t>
            </a:r>
            <a:r>
              <a:rPr lang="cs-CZ" sz="1150" dirty="0"/>
              <a:t>v tarifní politice MHD, v odbavování v MHD, v </a:t>
            </a:r>
            <a:r>
              <a:rPr lang="cs-CZ" sz="1150" dirty="0" smtClean="0"/>
              <a:t>integraci atd. </a:t>
            </a:r>
            <a:endParaRPr lang="cs-CZ" sz="1150" dirty="0"/>
          </a:p>
          <a:p>
            <a:pPr marL="360000" indent="-180000" algn="just">
              <a:lnSpc>
                <a:spcPct val="115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/>
              <a:t>Dodání dlouhodobého řešení bude</a:t>
            </a:r>
            <a:r>
              <a:rPr lang="cs-CZ" sz="1150" b="1" dirty="0"/>
              <a:t> časově a věcně velmi </a:t>
            </a:r>
            <a:r>
              <a:rPr lang="cs-CZ" sz="1150" b="1" dirty="0" smtClean="0"/>
              <a:t>náročné a </a:t>
            </a:r>
            <a:r>
              <a:rPr lang="cs-CZ" sz="1150" dirty="0" smtClean="0"/>
              <a:t>bude </a:t>
            </a:r>
            <a:r>
              <a:rPr lang="cs-CZ" sz="1150" dirty="0"/>
              <a:t>vyžadovat </a:t>
            </a:r>
            <a:r>
              <a:rPr lang="cs-CZ" sz="1150" b="1" u="sng" dirty="0"/>
              <a:t>striktní dodržování pravidel ZVZ</a:t>
            </a:r>
            <a:r>
              <a:rPr lang="cs-CZ" sz="1150" u="sng" dirty="0"/>
              <a:t> </a:t>
            </a:r>
            <a:r>
              <a:rPr lang="cs-CZ" sz="1150" dirty="0" smtClean="0"/>
              <a:t>(</a:t>
            </a:r>
            <a:r>
              <a:rPr lang="cs-CZ" sz="1150" dirty="0"/>
              <a:t>odhadujeme </a:t>
            </a:r>
            <a:r>
              <a:rPr lang="cs-CZ" sz="1150" b="1" dirty="0"/>
              <a:t>minimálně 2 roky </a:t>
            </a:r>
            <a:r>
              <a:rPr lang="cs-CZ" sz="1150" dirty="0"/>
              <a:t>od zahájení příprav do ukončení výběru dodavatele či dodavatelů)</a:t>
            </a:r>
          </a:p>
          <a:p>
            <a:pPr marL="180000" indent="-180000" algn="just">
              <a:lnSpc>
                <a:spcPct val="115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dirty="0" smtClean="0"/>
              <a:t>Optimálním </a:t>
            </a:r>
            <a:r>
              <a:rPr lang="cs-CZ" sz="1150" b="1" dirty="0"/>
              <a:t>postupem </a:t>
            </a:r>
            <a:r>
              <a:rPr lang="cs-CZ" sz="1150" b="1" dirty="0" smtClean="0"/>
              <a:t>je aplikovat </a:t>
            </a:r>
            <a:r>
              <a:rPr lang="cs-CZ" sz="1150" b="1" u="sng" dirty="0">
                <a:solidFill>
                  <a:srgbClr val="FF0000"/>
                </a:solidFill>
              </a:rPr>
              <a:t>Přechodové </a:t>
            </a:r>
            <a:r>
              <a:rPr lang="cs-CZ" sz="1150" b="1" u="sng" dirty="0" smtClean="0">
                <a:solidFill>
                  <a:srgbClr val="FF0000"/>
                </a:solidFill>
              </a:rPr>
              <a:t>období</a:t>
            </a:r>
            <a:r>
              <a:rPr lang="cs-CZ" sz="1150" b="1" dirty="0" smtClean="0"/>
              <a:t>, </a:t>
            </a:r>
            <a:r>
              <a:rPr lang="cs-CZ" sz="1150" b="1" dirty="0"/>
              <a:t>v jehož rámci by: </a:t>
            </a:r>
          </a:p>
          <a:p>
            <a:pPr marL="299988" indent="-149994" algn="just">
              <a:lnSpc>
                <a:spcPct val="115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/>
              <a:t>Byl </a:t>
            </a:r>
            <a:r>
              <a:rPr lang="cs-CZ" sz="1150" b="1" dirty="0"/>
              <a:t>zachován </a:t>
            </a:r>
            <a:r>
              <a:rPr lang="cs-CZ" sz="1150" b="1" u="sng" dirty="0" smtClean="0"/>
              <a:t>provoz </a:t>
            </a:r>
            <a:r>
              <a:rPr lang="cs-CZ" sz="1150" b="1" u="sng" dirty="0"/>
              <a:t>systému DOS v plném rozsahu</a:t>
            </a:r>
            <a:r>
              <a:rPr lang="cs-CZ" sz="1150" b="1" dirty="0"/>
              <a:t> </a:t>
            </a:r>
            <a:r>
              <a:rPr lang="cs-CZ" sz="1150" b="1" dirty="0" smtClean="0"/>
              <a:t>za </a:t>
            </a:r>
            <a:r>
              <a:rPr lang="cs-CZ" sz="1150" b="1" dirty="0"/>
              <a:t>současných licenčních </a:t>
            </a:r>
            <a:r>
              <a:rPr lang="cs-CZ" sz="1150" b="1" dirty="0" smtClean="0"/>
              <a:t>podmínek </a:t>
            </a:r>
            <a:r>
              <a:rPr lang="cs-CZ" sz="1150" b="1" dirty="0"/>
              <a:t>a s již </a:t>
            </a:r>
            <a:r>
              <a:rPr lang="cs-CZ" sz="1150" b="1" dirty="0" smtClean="0"/>
              <a:t>historicky </a:t>
            </a:r>
            <a:r>
              <a:rPr lang="cs-CZ" sz="1150" b="1" dirty="0"/>
              <a:t>zakoupenými aktivy HMP (licence, vlastní karty, HW a SW</a:t>
            </a:r>
            <a:r>
              <a:rPr lang="cs-CZ" sz="1150" b="1" dirty="0" smtClean="0"/>
              <a:t>):</a:t>
            </a:r>
          </a:p>
          <a:p>
            <a:pPr marL="540000" indent="-180000" algn="just">
              <a:lnSpc>
                <a:spcPct val="115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1150" dirty="0" smtClean="0"/>
              <a:t>Ekonomicky </a:t>
            </a:r>
            <a:r>
              <a:rPr lang="cs-CZ" sz="1150" dirty="0"/>
              <a:t>co nejefektivněji, provozně kvalifikovaně, stabilně </a:t>
            </a:r>
            <a:r>
              <a:rPr lang="cs-CZ" sz="1150" dirty="0" smtClean="0"/>
              <a:t>a především </a:t>
            </a:r>
            <a:r>
              <a:rPr lang="cs-CZ" sz="1150" b="1" dirty="0" smtClean="0"/>
              <a:t>i transparentně </a:t>
            </a:r>
            <a:endParaRPr lang="cs-CZ" sz="1150" b="1" dirty="0"/>
          </a:p>
          <a:p>
            <a:pPr marL="540000" indent="-180000" algn="just">
              <a:lnSpc>
                <a:spcPct val="115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1150" b="1" dirty="0"/>
              <a:t>S redukovanou podporou </a:t>
            </a:r>
            <a:r>
              <a:rPr lang="cs-CZ" sz="1150" b="1" dirty="0" smtClean="0"/>
              <a:t>EMS</a:t>
            </a:r>
            <a:r>
              <a:rPr lang="cs-CZ" sz="1150" dirty="0"/>
              <a:t> </a:t>
            </a:r>
            <a:r>
              <a:rPr lang="cs-CZ" sz="1150" dirty="0" smtClean="0"/>
              <a:t>(pokud </a:t>
            </a:r>
            <a:r>
              <a:rPr lang="cs-CZ" sz="1150" dirty="0"/>
              <a:t>EMS přistoupí na racionální </a:t>
            </a:r>
            <a:r>
              <a:rPr lang="cs-CZ" sz="1150" dirty="0" smtClean="0"/>
              <a:t>poptávku </a:t>
            </a:r>
            <a:r>
              <a:rPr lang="cs-CZ" sz="1150" dirty="0"/>
              <a:t>na podporu </a:t>
            </a:r>
            <a:r>
              <a:rPr lang="cs-CZ" sz="1150" dirty="0" err="1"/>
              <a:t>OpC</a:t>
            </a:r>
            <a:r>
              <a:rPr lang="cs-CZ" sz="1150" dirty="0"/>
              <a:t> na bázi obvyklých </a:t>
            </a:r>
            <a:r>
              <a:rPr lang="cs-CZ" sz="1150" dirty="0" smtClean="0"/>
              <a:t>cen) -  </a:t>
            </a:r>
            <a:r>
              <a:rPr lang="cs-CZ" sz="1150" b="1" dirty="0"/>
              <a:t>případně bez podpory </a:t>
            </a:r>
            <a:r>
              <a:rPr lang="cs-CZ" sz="1150" b="1" dirty="0" smtClean="0"/>
              <a:t>EMS</a:t>
            </a:r>
            <a:endParaRPr lang="cs-CZ" sz="1150" dirty="0"/>
          </a:p>
          <a:p>
            <a:pPr marL="360000" indent="-180000" algn="just">
              <a:lnSpc>
                <a:spcPct val="115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/>
              <a:t>HMP </a:t>
            </a:r>
            <a:r>
              <a:rPr lang="cs-CZ" sz="1150" b="1" dirty="0" smtClean="0"/>
              <a:t>definovalo </a:t>
            </a:r>
            <a:r>
              <a:rPr lang="cs-CZ" sz="1150" b="1" dirty="0"/>
              <a:t>své cíle a strategii</a:t>
            </a:r>
            <a:r>
              <a:rPr lang="cs-CZ" sz="1150" dirty="0"/>
              <a:t> v tarifní politice a odbavování v MHD, v nástrojích zvyšování příjmů z </a:t>
            </a:r>
            <a:r>
              <a:rPr lang="cs-CZ" sz="1150" dirty="0" smtClean="0"/>
              <a:t>MHD, v integraci  atd. a </a:t>
            </a:r>
            <a:r>
              <a:rPr lang="cs-CZ" sz="1150" b="1" dirty="0" smtClean="0"/>
              <a:t>  </a:t>
            </a:r>
            <a:r>
              <a:rPr lang="cs-CZ" sz="1150" b="1" u="sng" dirty="0" smtClean="0"/>
              <a:t>postupně či jednorázově implementovalo dlouhodobého řešení</a:t>
            </a:r>
            <a:endParaRPr lang="cs-CZ" sz="115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37320"/>
            <a:ext cx="7412603" cy="219980"/>
          </a:xfrm>
        </p:spPr>
        <p:txBody>
          <a:bodyPr/>
          <a:lstStyle/>
          <a:p>
            <a:r>
              <a:rPr lang="cs-CZ" sz="1500" dirty="0"/>
              <a:t>Premisy doporučení pro HMP </a:t>
            </a:r>
            <a:r>
              <a:rPr lang="cs-CZ" sz="1500" dirty="0" smtClean="0"/>
              <a:t>a  </a:t>
            </a:r>
            <a:r>
              <a:rPr lang="cs-CZ" sz="1500" dirty="0" smtClean="0">
                <a:solidFill>
                  <a:srgbClr val="FF0000"/>
                </a:solidFill>
              </a:rPr>
              <a:t>Přechodové období </a:t>
            </a:r>
            <a:endParaRPr lang="cs-CZ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3269940" cy="252304"/>
          </a:xfrm>
        </p:spPr>
        <p:txBody>
          <a:bodyPr/>
          <a:lstStyle/>
          <a:p>
            <a:r>
              <a:rPr lang="cs-CZ" b="1" smtClean="0"/>
              <a:t>Úvod k realizované činnosti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547081" cy="3954949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200" dirty="0" smtClean="0"/>
              <a:t>V rámci poradenské činnosti byly zpracovány tyto klíčové komponenty:  </a:t>
            </a:r>
            <a:endParaRPr lang="cs-CZ" sz="1200" b="1" dirty="0"/>
          </a:p>
          <a:p>
            <a:pPr marL="360000" lvl="1" indent="-180000" algn="just">
              <a:lnSpc>
                <a:spcPct val="112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cs-CZ" sz="1200" b="1" dirty="0"/>
              <a:t>Zpracování odhadu provozních a investičních </a:t>
            </a:r>
            <a:r>
              <a:rPr lang="cs-CZ" sz="1200" b="1" dirty="0" smtClean="0"/>
              <a:t>nákladů v</a:t>
            </a:r>
            <a:r>
              <a:rPr lang="cs-CZ" sz="1200" b="1" dirty="0"/>
              <a:t> krátkodobém horizontu (r. 2015) a střednědobém horizontu (období 2015 – 2018) při pokračování současného provozu Opencard</a:t>
            </a:r>
          </a:p>
          <a:p>
            <a:pPr marL="360000" lvl="1" indent="-180000" algn="just">
              <a:lnSpc>
                <a:spcPct val="112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cs-CZ" sz="1200" b="1" dirty="0"/>
              <a:t>Posouzení </a:t>
            </a:r>
            <a:r>
              <a:rPr lang="cs-CZ" sz="1200" b="1" dirty="0" smtClean="0"/>
              <a:t>současného stavu Opencard a posouzení potenciálu Opencard vzhledem k technologickému vývoji a potřebám a cílům HMP</a:t>
            </a:r>
            <a:endParaRPr lang="cs-CZ" sz="1200" b="1" dirty="0"/>
          </a:p>
          <a:p>
            <a:pPr marL="360000" lvl="1" indent="-180000" algn="just">
              <a:lnSpc>
                <a:spcPct val="112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cs-CZ" sz="1200" b="1" dirty="0"/>
              <a:t>Specifikace a posouzení provozních a funkčních rizik </a:t>
            </a:r>
            <a:r>
              <a:rPr lang="cs-CZ" sz="1200" b="1" dirty="0" smtClean="0"/>
              <a:t>pokračování </a:t>
            </a:r>
            <a:r>
              <a:rPr lang="cs-CZ" sz="1200" b="1" dirty="0"/>
              <a:t>provozu karty Opencard pro HMP </a:t>
            </a:r>
            <a:r>
              <a:rPr lang="cs-CZ" sz="1200" b="1" dirty="0" smtClean="0"/>
              <a:t>uživatele Opencard</a:t>
            </a:r>
            <a:r>
              <a:rPr lang="cs-CZ" sz="1200" b="1" dirty="0"/>
              <a:t> </a:t>
            </a:r>
            <a:endParaRPr lang="cs-CZ" sz="1200" b="1" dirty="0" smtClean="0"/>
          </a:p>
          <a:p>
            <a:pPr marL="360000" lvl="1" indent="-180000" algn="just">
              <a:lnSpc>
                <a:spcPct val="112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cs-CZ" sz="1200" b="1" dirty="0" smtClean="0"/>
              <a:t>Specifikace klíčových pochybení HMP v období 2011 - 2014</a:t>
            </a:r>
            <a:endParaRPr lang="cs-CZ" sz="1200" b="1" dirty="0"/>
          </a:p>
          <a:p>
            <a:pPr marL="360000" lvl="1" indent="-180000" algn="just">
              <a:lnSpc>
                <a:spcPct val="112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cs-CZ" sz="1200" b="1" dirty="0" smtClean="0"/>
              <a:t>Vymezení </a:t>
            </a:r>
            <a:r>
              <a:rPr lang="cs-CZ" sz="1200" b="1" dirty="0"/>
              <a:t>realizovatelných alternativ dalšího postupu HMP </a:t>
            </a:r>
            <a:r>
              <a:rPr lang="cs-CZ" sz="1200" b="1" dirty="0" smtClean="0"/>
              <a:t>ve </a:t>
            </a:r>
            <a:r>
              <a:rPr lang="cs-CZ" sz="1200" b="1" dirty="0"/>
              <a:t>vztahu k provozu karty </a:t>
            </a:r>
            <a:r>
              <a:rPr lang="cs-CZ" sz="1200" b="1" dirty="0" err="1" smtClean="0"/>
              <a:t>Opencard</a:t>
            </a:r>
            <a:endParaRPr lang="cs-CZ" sz="1200" b="1" dirty="0"/>
          </a:p>
          <a:p>
            <a:pPr marL="360000" lvl="1" indent="-180000" algn="just">
              <a:lnSpc>
                <a:spcPct val="112000"/>
              </a:lnSpc>
              <a:spcBef>
                <a:spcPts val="900"/>
              </a:spcBef>
              <a:buFont typeface="+mj-lt"/>
              <a:buAutoNum type="alphaLcParenR"/>
            </a:pPr>
            <a:r>
              <a:rPr lang="cs-CZ" sz="1200" b="1" dirty="0"/>
              <a:t>Návrh dalšího postupu pro HMP a jeho podřízené organizace ve věci provozu karty </a:t>
            </a:r>
            <a:r>
              <a:rPr lang="cs-CZ" sz="1200" b="1" dirty="0" err="1"/>
              <a:t>Opencard</a:t>
            </a:r>
            <a:r>
              <a:rPr lang="cs-CZ" sz="1200" b="1" dirty="0"/>
              <a:t> </a:t>
            </a:r>
            <a:endParaRPr lang="cs-CZ" sz="1200" b="1" dirty="0" smtClean="0"/>
          </a:p>
          <a:p>
            <a:pPr marL="180000" lvl="2" indent="-180000" algn="just">
              <a:lnSpc>
                <a:spcPct val="112000"/>
              </a:lnSpc>
              <a:spcBef>
                <a:spcPts val="2400"/>
              </a:spcBef>
              <a:buClr>
                <a:srgbClr val="C0504D">
                  <a:lumMod val="50000"/>
                </a:srgbClr>
              </a:buClr>
              <a:buSzPct val="70000"/>
              <a:buFont typeface="Wingdings" pitchFamily="2" charset="2"/>
              <a:buChar char="q"/>
            </a:pPr>
            <a:r>
              <a:rPr lang="cs-CZ" sz="1200" dirty="0" smtClean="0"/>
              <a:t>Sběr dat a informací, </a:t>
            </a:r>
            <a:r>
              <a:rPr lang="cs-CZ" sz="1200" dirty="0"/>
              <a:t>zjišťování nákladovosti</a:t>
            </a:r>
            <a:r>
              <a:rPr lang="cs-CZ" sz="1200" dirty="0" smtClean="0"/>
              <a:t>, </a:t>
            </a:r>
            <a:r>
              <a:rPr lang="cs-CZ" sz="1200" dirty="0"/>
              <a:t>nedostatků a rizik provozu </a:t>
            </a:r>
            <a:r>
              <a:rPr lang="cs-CZ" sz="1200" dirty="0" err="1" smtClean="0"/>
              <a:t>OpC</a:t>
            </a:r>
            <a:r>
              <a:rPr lang="cs-CZ" sz="1200" dirty="0" smtClean="0"/>
              <a:t> byl proveden </a:t>
            </a:r>
            <a:r>
              <a:rPr lang="cs-CZ" sz="1200" dirty="0"/>
              <a:t>i u </a:t>
            </a:r>
            <a:r>
              <a:rPr lang="cs-CZ" sz="1200" dirty="0" smtClean="0"/>
              <a:t>Podřízených </a:t>
            </a:r>
            <a:r>
              <a:rPr lang="cs-CZ" sz="1200" dirty="0"/>
              <a:t>organizacích HMP</a:t>
            </a:r>
            <a:r>
              <a:rPr lang="cs-CZ" sz="1200" dirty="0" smtClean="0"/>
              <a:t>: </a:t>
            </a:r>
            <a:r>
              <a:rPr lang="cs-CZ" sz="1200" b="1" dirty="0" smtClean="0"/>
              <a:t>OOC</a:t>
            </a:r>
            <a:r>
              <a:rPr lang="cs-CZ" sz="1200" dirty="0" smtClean="0"/>
              <a:t>, </a:t>
            </a:r>
            <a:r>
              <a:rPr lang="cs-CZ" sz="1200" b="1" dirty="0" smtClean="0"/>
              <a:t>DPP </a:t>
            </a:r>
            <a:r>
              <a:rPr lang="cs-CZ" sz="1200" dirty="0" smtClean="0"/>
              <a:t>a  </a:t>
            </a:r>
            <a:r>
              <a:rPr lang="cs-CZ" sz="1200" b="1" dirty="0" smtClean="0"/>
              <a:t>ROPID</a:t>
            </a:r>
            <a:endParaRPr lang="cs-CZ" sz="1200" dirty="0"/>
          </a:p>
          <a:p>
            <a:pPr marL="149994" lvl="1" indent="0" algn="just">
              <a:lnSpc>
                <a:spcPct val="112000"/>
              </a:lnSpc>
              <a:spcBef>
                <a:spcPts val="500"/>
              </a:spcBef>
              <a:buNone/>
            </a:pPr>
            <a:endParaRPr lang="cs-CZ" sz="110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37320"/>
            <a:ext cx="7052563" cy="303536"/>
          </a:xfrm>
        </p:spPr>
        <p:txBody>
          <a:bodyPr/>
          <a:lstStyle/>
          <a:p>
            <a:r>
              <a:rPr lang="cs-CZ" sz="1500" dirty="0"/>
              <a:t>Úvod k </a:t>
            </a:r>
            <a:r>
              <a:rPr lang="cs-CZ" sz="1500" dirty="0" smtClean="0"/>
              <a:t>Prezentaci: </a:t>
            </a:r>
            <a:r>
              <a:rPr lang="cs-CZ" sz="1500" dirty="0" smtClean="0">
                <a:solidFill>
                  <a:srgbClr val="FF0000"/>
                </a:solidFill>
              </a:rPr>
              <a:t>Předmět zadané činnosti  </a:t>
            </a:r>
            <a:endParaRPr lang="cs-CZ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3882008" cy="252304"/>
          </a:xfrm>
        </p:spPr>
        <p:txBody>
          <a:bodyPr/>
          <a:lstStyle/>
          <a:p>
            <a:r>
              <a:rPr lang="cs-CZ" b="1" dirty="0" smtClean="0"/>
              <a:t>Naplnění cílů realizace projektu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0" y="1201316"/>
            <a:ext cx="7620000" cy="4027905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3000"/>
              </a:lnSpc>
              <a:spcBef>
                <a:spcPts val="1200"/>
              </a:spcBef>
            </a:pPr>
            <a:r>
              <a:rPr lang="cs-CZ" sz="1150" b="1" dirty="0" smtClean="0"/>
              <a:t>Cíl </a:t>
            </a:r>
            <a:r>
              <a:rPr lang="cs-CZ" sz="1150" b="1" dirty="0"/>
              <a:t>1: univerzální platební nástroj pro bezhotovostní čerpání městských </a:t>
            </a:r>
            <a:r>
              <a:rPr lang="cs-CZ" sz="1150" b="1" dirty="0" smtClean="0"/>
              <a:t>služeb: </a:t>
            </a:r>
            <a:r>
              <a:rPr lang="cs-CZ" sz="1150" b="1" dirty="0" smtClean="0">
                <a:solidFill>
                  <a:srgbClr val="FF0000"/>
                </a:solidFill>
              </a:rPr>
              <a:t> </a:t>
            </a:r>
            <a:r>
              <a:rPr lang="cs-CZ" sz="1150" b="1" u="sng" dirty="0">
                <a:solidFill>
                  <a:srgbClr val="FF0000"/>
                </a:solidFill>
              </a:rPr>
              <a:t>n</a:t>
            </a:r>
            <a:r>
              <a:rPr lang="cs-CZ" sz="1150" b="1" u="sng" dirty="0" smtClean="0">
                <a:solidFill>
                  <a:srgbClr val="FF0000"/>
                </a:solidFill>
              </a:rPr>
              <a:t>ebyl </a:t>
            </a:r>
            <a:r>
              <a:rPr lang="cs-CZ" sz="1150" b="1" u="sng" dirty="0">
                <a:solidFill>
                  <a:srgbClr val="FF0000"/>
                </a:solidFill>
              </a:rPr>
              <a:t>splněn</a:t>
            </a:r>
            <a:r>
              <a:rPr lang="cs-CZ" sz="1150" b="1" u="sng" dirty="0" smtClean="0"/>
              <a:t> </a:t>
            </a:r>
          </a:p>
          <a:p>
            <a:pPr marL="360000" indent="-180000" algn="just">
              <a:lnSpc>
                <a:spcPct val="113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cs-CZ" sz="1100" dirty="0"/>
              <a:t>Funkce </a:t>
            </a:r>
            <a:r>
              <a:rPr lang="cs-CZ" sz="1100" dirty="0" smtClean="0"/>
              <a:t>platebního </a:t>
            </a:r>
            <a:r>
              <a:rPr lang="cs-CZ" sz="1100" dirty="0"/>
              <a:t>nástroje </a:t>
            </a:r>
            <a:r>
              <a:rPr lang="cs-CZ" sz="1100" dirty="0" smtClean="0"/>
              <a:t>zúžena </a:t>
            </a:r>
            <a:r>
              <a:rPr lang="cs-CZ" sz="1100" b="1" u="sng" dirty="0"/>
              <a:t>na nosič </a:t>
            </a:r>
            <a:r>
              <a:rPr lang="cs-CZ" sz="1100" b="1" u="sng" dirty="0" err="1"/>
              <a:t>předplatního</a:t>
            </a:r>
            <a:r>
              <a:rPr lang="cs-CZ" sz="1100" b="1" u="sng" dirty="0"/>
              <a:t> časového kuponu </a:t>
            </a:r>
            <a:r>
              <a:rPr lang="cs-CZ" sz="1100" b="1" u="sng" dirty="0" smtClean="0"/>
              <a:t>MHD - </a:t>
            </a:r>
            <a:r>
              <a:rPr lang="cs-CZ" sz="1100" b="1" u="sng" dirty="0"/>
              <a:t>neprovádí </a:t>
            </a:r>
            <a:r>
              <a:rPr lang="cs-CZ" sz="1100" b="1" u="sng" dirty="0" smtClean="0"/>
              <a:t>platby</a:t>
            </a:r>
            <a:r>
              <a:rPr lang="cs-CZ" sz="1100" b="1" dirty="0" smtClean="0"/>
              <a:t> </a:t>
            </a:r>
          </a:p>
          <a:p>
            <a:pPr marL="360000" indent="-180000" algn="just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cs-CZ" sz="1100" dirty="0" smtClean="0"/>
              <a:t>Využití </a:t>
            </a:r>
            <a:r>
              <a:rPr lang="cs-CZ" sz="1100" dirty="0" err="1"/>
              <a:t>OpC</a:t>
            </a:r>
            <a:r>
              <a:rPr lang="cs-CZ" sz="1100" dirty="0"/>
              <a:t> jako</a:t>
            </a:r>
            <a:r>
              <a:rPr lang="cs-CZ" sz="1100" b="1" dirty="0"/>
              <a:t> platebního nástroje v aplikaci KAP je dlouhodobě marginální </a:t>
            </a:r>
            <a:r>
              <a:rPr lang="cs-CZ" sz="1100" b="1" dirty="0" smtClean="0"/>
              <a:t>- nepřináší držitelům a HMP hodnotu </a:t>
            </a:r>
          </a:p>
          <a:p>
            <a:pPr marL="360000" indent="-180000" algn="just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cs-CZ" sz="1100" b="1" dirty="0" smtClean="0"/>
              <a:t>Elektronická peněženka </a:t>
            </a:r>
            <a:r>
              <a:rPr lang="cs-CZ" sz="1100" dirty="0" smtClean="0"/>
              <a:t>je </a:t>
            </a:r>
            <a:r>
              <a:rPr lang="cs-CZ" sz="1100" b="1" dirty="0"/>
              <a:t>generačně zastaralá a </a:t>
            </a:r>
            <a:r>
              <a:rPr lang="cs-CZ" sz="1100" dirty="0"/>
              <a:t>nemůže konkurovat globálním bankovním řešením </a:t>
            </a:r>
            <a:endParaRPr lang="cs-CZ" sz="1100" dirty="0" smtClean="0"/>
          </a:p>
          <a:p>
            <a:pPr marL="180000" indent="-180000" algn="just">
              <a:lnSpc>
                <a:spcPct val="113000"/>
              </a:lnSpc>
              <a:spcBef>
                <a:spcPts val="1200"/>
              </a:spcBef>
            </a:pPr>
            <a:r>
              <a:rPr lang="cs-CZ" sz="1150" b="1" dirty="0" smtClean="0"/>
              <a:t>Cíl 2: univerzální identifikační nástroj:  </a:t>
            </a:r>
            <a:r>
              <a:rPr lang="cs-CZ" sz="1150" b="1" u="sng" dirty="0" smtClean="0">
                <a:solidFill>
                  <a:srgbClr val="FF0000"/>
                </a:solidFill>
              </a:rPr>
              <a:t>nebyl splněn</a:t>
            </a:r>
            <a:r>
              <a:rPr lang="cs-CZ" sz="1150" b="1" u="sng" dirty="0" smtClean="0"/>
              <a:t>  </a:t>
            </a:r>
            <a:r>
              <a:rPr lang="cs-CZ" sz="1150" b="1" dirty="0" smtClean="0"/>
              <a:t>- </a:t>
            </a:r>
            <a:r>
              <a:rPr lang="cs-CZ" sz="1150" dirty="0" smtClean="0"/>
              <a:t>Držitelé </a:t>
            </a:r>
            <a:r>
              <a:rPr lang="cs-CZ" sz="1150" dirty="0" err="1"/>
              <a:t>OpC</a:t>
            </a:r>
            <a:r>
              <a:rPr lang="cs-CZ" sz="1150" dirty="0"/>
              <a:t> o </a:t>
            </a:r>
            <a:r>
              <a:rPr lang="cs-CZ" sz="1150" dirty="0" smtClean="0"/>
              <a:t>tuto funkcionalitu </a:t>
            </a:r>
            <a:r>
              <a:rPr lang="cs-CZ" sz="1150" b="1" u="sng" dirty="0" smtClean="0"/>
              <a:t>nemají </a:t>
            </a:r>
            <a:r>
              <a:rPr lang="cs-CZ" sz="1150" b="1" u="sng" dirty="0"/>
              <a:t>zájem </a:t>
            </a:r>
            <a:r>
              <a:rPr lang="cs-CZ" sz="1150" b="1" u="sng" dirty="0" smtClean="0"/>
              <a:t>(obdobně HMP) </a:t>
            </a:r>
            <a:endParaRPr lang="cs-CZ" sz="1150" b="1" dirty="0"/>
          </a:p>
          <a:p>
            <a:pPr marL="180000" indent="-180000" algn="just">
              <a:lnSpc>
                <a:spcPct val="113000"/>
              </a:lnSpc>
              <a:spcBef>
                <a:spcPts val="1200"/>
              </a:spcBef>
            </a:pPr>
            <a:r>
              <a:rPr lang="cs-CZ" sz="1150" b="1" dirty="0" smtClean="0"/>
              <a:t>Cíl </a:t>
            </a:r>
            <a:r>
              <a:rPr lang="cs-CZ" sz="1150" b="1" dirty="0"/>
              <a:t>3: Atraktivní karta pro komerční </a:t>
            </a:r>
            <a:r>
              <a:rPr lang="cs-CZ" sz="1150" b="1" dirty="0" smtClean="0"/>
              <a:t>organizace:</a:t>
            </a:r>
            <a:r>
              <a:rPr lang="cs-CZ" sz="1150" b="1" dirty="0" smtClean="0">
                <a:solidFill>
                  <a:srgbClr val="FF0000"/>
                </a:solidFill>
              </a:rPr>
              <a:t>  </a:t>
            </a:r>
            <a:r>
              <a:rPr lang="cs-CZ" sz="1150" b="1" u="sng" dirty="0" smtClean="0">
                <a:solidFill>
                  <a:srgbClr val="FF0000"/>
                </a:solidFill>
              </a:rPr>
              <a:t>nebyl </a:t>
            </a:r>
            <a:r>
              <a:rPr lang="cs-CZ" sz="1150" b="1" u="sng" dirty="0">
                <a:solidFill>
                  <a:srgbClr val="FF0000"/>
                </a:solidFill>
              </a:rPr>
              <a:t>splněn</a:t>
            </a:r>
            <a:r>
              <a:rPr lang="cs-CZ" sz="1150" b="1" u="sng" dirty="0"/>
              <a:t> </a:t>
            </a:r>
            <a:r>
              <a:rPr lang="cs-CZ" sz="1150" b="1" u="sng" dirty="0" smtClean="0"/>
              <a:t> </a:t>
            </a:r>
            <a:r>
              <a:rPr lang="cs-CZ" sz="1150" b="1" dirty="0" smtClean="0"/>
              <a:t>- </a:t>
            </a:r>
            <a:r>
              <a:rPr lang="cs-CZ" sz="1150" dirty="0" smtClean="0"/>
              <a:t>do slevového programu  </a:t>
            </a:r>
            <a:r>
              <a:rPr lang="cs-CZ" sz="1150" dirty="0"/>
              <a:t>zapojeno </a:t>
            </a:r>
            <a:r>
              <a:rPr lang="cs-CZ" sz="1150" b="1" u="sng" dirty="0"/>
              <a:t>jen  97 </a:t>
            </a:r>
            <a:r>
              <a:rPr lang="cs-CZ" sz="1150" b="1" u="sng" dirty="0" smtClean="0"/>
              <a:t>podnikatelů </a:t>
            </a:r>
          </a:p>
          <a:p>
            <a:pPr marL="360000" indent="-180000" algn="just">
              <a:lnSpc>
                <a:spcPct val="113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cs-CZ" sz="1100" b="1" dirty="0" smtClean="0"/>
              <a:t>Kmen podnikatelů je malý, </a:t>
            </a:r>
            <a:r>
              <a:rPr lang="cs-CZ" sz="1100" b="1" u="sng" dirty="0" smtClean="0"/>
              <a:t>nelze tak usuzovat</a:t>
            </a:r>
            <a:r>
              <a:rPr lang="cs-CZ" sz="1100" b="1" dirty="0" smtClean="0"/>
              <a:t>, že </a:t>
            </a:r>
            <a:r>
              <a:rPr lang="cs-CZ" sz="1100" b="1" dirty="0" err="1" smtClean="0"/>
              <a:t>OpC</a:t>
            </a:r>
            <a:r>
              <a:rPr lang="cs-CZ" sz="1100" b="1" dirty="0" smtClean="0"/>
              <a:t> je</a:t>
            </a:r>
            <a:r>
              <a:rPr lang="cs-CZ" sz="1100" b="1" dirty="0" smtClean="0">
                <a:solidFill>
                  <a:srgbClr val="FF0000"/>
                </a:solidFill>
              </a:rPr>
              <a:t>  </a:t>
            </a:r>
            <a:r>
              <a:rPr lang="cs-CZ" sz="1100" b="1" dirty="0" smtClean="0"/>
              <a:t>komerčně </a:t>
            </a:r>
            <a:r>
              <a:rPr lang="cs-CZ" sz="1100" b="1" u="sng" dirty="0" smtClean="0"/>
              <a:t>atraktivn</a:t>
            </a:r>
            <a:r>
              <a:rPr lang="cs-CZ" sz="1100" b="1" dirty="0" smtClean="0"/>
              <a:t>í</a:t>
            </a:r>
            <a:r>
              <a:rPr lang="cs-CZ" sz="1100" b="1" dirty="0" smtClean="0">
                <a:solidFill>
                  <a:srgbClr val="FF0000"/>
                </a:solidFill>
              </a:rPr>
              <a:t>. </a:t>
            </a:r>
            <a:r>
              <a:rPr lang="cs-CZ" sz="1100" b="1" dirty="0" err="1" smtClean="0">
                <a:solidFill>
                  <a:srgbClr val="FF0000"/>
                </a:solidFill>
              </a:rPr>
              <a:t>OpC</a:t>
            </a:r>
            <a:r>
              <a:rPr lang="cs-CZ" sz="1100" b="1" dirty="0" smtClean="0">
                <a:solidFill>
                  <a:srgbClr val="FF0000"/>
                </a:solidFill>
              </a:rPr>
              <a:t> potenciál atraktivity fakticky nemá.</a:t>
            </a:r>
            <a:endParaRPr lang="cs-CZ" sz="1100" dirty="0" smtClean="0">
              <a:solidFill>
                <a:srgbClr val="FF0000"/>
              </a:solidFill>
            </a:endParaRPr>
          </a:p>
          <a:p>
            <a:pPr marL="180000" indent="-180000" algn="just">
              <a:lnSpc>
                <a:spcPct val="113000"/>
              </a:lnSpc>
              <a:spcBef>
                <a:spcPts val="900"/>
              </a:spcBef>
            </a:pPr>
            <a:r>
              <a:rPr lang="cs-CZ" sz="1150" b="1" dirty="0" smtClean="0"/>
              <a:t>Cíl 4 : Výnosnost a ekonomická návratnost Opencard: </a:t>
            </a:r>
            <a:r>
              <a:rPr lang="cs-CZ" sz="1150" b="1" dirty="0" smtClean="0">
                <a:solidFill>
                  <a:srgbClr val="FF0000"/>
                </a:solidFill>
              </a:rPr>
              <a:t> </a:t>
            </a:r>
            <a:r>
              <a:rPr lang="cs-CZ" sz="1150" b="1" dirty="0">
                <a:solidFill>
                  <a:srgbClr val="FF0000"/>
                </a:solidFill>
              </a:rPr>
              <a:t>nebyl splněn</a:t>
            </a:r>
            <a:r>
              <a:rPr lang="cs-CZ" sz="1150" b="1" dirty="0"/>
              <a:t> </a:t>
            </a:r>
            <a:endParaRPr lang="cs-CZ" sz="1150" b="1" dirty="0" smtClean="0"/>
          </a:p>
          <a:p>
            <a:pPr marL="360000" indent="-180000" algn="just">
              <a:lnSpc>
                <a:spcPct val="113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cs-CZ" sz="1150" b="1" u="sng" dirty="0"/>
              <a:t>Ekonomický model </a:t>
            </a:r>
            <a:r>
              <a:rPr lang="cs-CZ" sz="1150" b="1" u="sng" dirty="0" err="1"/>
              <a:t>OpC</a:t>
            </a:r>
            <a:r>
              <a:rPr lang="cs-CZ" sz="1150" u="sng" dirty="0"/>
              <a:t> </a:t>
            </a:r>
            <a:r>
              <a:rPr lang="cs-CZ" sz="1150" dirty="0" smtClean="0"/>
              <a:t>předpokládal </a:t>
            </a:r>
            <a:r>
              <a:rPr lang="cs-CZ" sz="1150" dirty="0"/>
              <a:t>pro </a:t>
            </a:r>
            <a:r>
              <a:rPr lang="cs-CZ" sz="1150" dirty="0" smtClean="0"/>
              <a:t>2007 </a:t>
            </a:r>
            <a:r>
              <a:rPr lang="cs-CZ" sz="1150" dirty="0"/>
              <a:t>- 2015 </a:t>
            </a:r>
            <a:r>
              <a:rPr lang="cs-CZ" sz="1150" b="1" dirty="0" smtClean="0"/>
              <a:t>výnosy: </a:t>
            </a:r>
            <a:r>
              <a:rPr lang="cs-CZ" sz="1150" b="1" u="sng" dirty="0" smtClean="0"/>
              <a:t>4.924,7 </a:t>
            </a:r>
            <a:r>
              <a:rPr lang="cs-CZ" sz="1150" b="1" u="sng" dirty="0"/>
              <a:t>mil. Kč </a:t>
            </a:r>
            <a:r>
              <a:rPr lang="cs-CZ" sz="1150" u="sng" dirty="0"/>
              <a:t> </a:t>
            </a:r>
            <a:r>
              <a:rPr lang="cs-CZ" sz="1150" dirty="0"/>
              <a:t>a  </a:t>
            </a:r>
            <a:r>
              <a:rPr lang="cs-CZ" sz="1150" b="1" dirty="0">
                <a:solidFill>
                  <a:srgbClr val="FF0000"/>
                </a:solidFill>
              </a:rPr>
              <a:t>počítal s NPV: + 1.110,5 mil. </a:t>
            </a:r>
            <a:r>
              <a:rPr lang="cs-CZ" sz="1150" b="1" dirty="0" smtClean="0">
                <a:solidFill>
                  <a:srgbClr val="FF0000"/>
                </a:solidFill>
              </a:rPr>
              <a:t>Kč </a:t>
            </a:r>
          </a:p>
          <a:p>
            <a:pPr marL="360000" lvl="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Jediným </a:t>
            </a:r>
            <a:r>
              <a:rPr lang="cs-CZ" sz="1150" b="1" dirty="0"/>
              <a:t>reálným uplatněním  </a:t>
            </a:r>
            <a:r>
              <a:rPr lang="cs-CZ" sz="1150" b="1" dirty="0" err="1"/>
              <a:t>OpC</a:t>
            </a:r>
            <a:r>
              <a:rPr lang="cs-CZ" sz="1150" b="1" dirty="0"/>
              <a:t> je tak Elektronizace odbavení ve veřejné dopravě</a:t>
            </a:r>
            <a:endParaRPr lang="cs-CZ" sz="1150" b="1" u="sng" dirty="0"/>
          </a:p>
          <a:p>
            <a:pPr marL="0" indent="0" algn="just">
              <a:lnSpc>
                <a:spcPct val="113000"/>
              </a:lnSpc>
              <a:spcBef>
                <a:spcPts val="1200"/>
              </a:spcBef>
              <a:buNone/>
            </a:pPr>
            <a:endParaRPr lang="cs-CZ" sz="105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0" y="802064"/>
            <a:ext cx="7266384" cy="303536"/>
          </a:xfrm>
        </p:spPr>
        <p:txBody>
          <a:bodyPr/>
          <a:lstStyle/>
          <a:p>
            <a:r>
              <a:rPr lang="cs-CZ" sz="1500" dirty="0" smtClean="0"/>
              <a:t>Strategické cíle Opencard: </a:t>
            </a:r>
            <a:r>
              <a:rPr lang="cs-CZ" sz="1500" dirty="0" smtClean="0">
                <a:solidFill>
                  <a:srgbClr val="FF0000"/>
                </a:solidFill>
              </a:rPr>
              <a:t>Posuzované 4 Cíle zavedení </a:t>
            </a:r>
            <a:r>
              <a:rPr lang="cs-CZ" sz="1500" dirty="0" err="1" smtClean="0">
                <a:solidFill>
                  <a:srgbClr val="FF0000"/>
                </a:solidFill>
              </a:rPr>
              <a:t>OpC</a:t>
            </a:r>
            <a:r>
              <a:rPr lang="cs-CZ" sz="1500" dirty="0" smtClean="0">
                <a:solidFill>
                  <a:srgbClr val="FF0000"/>
                </a:solidFill>
              </a:rPr>
              <a:t> 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484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3882008" cy="252304"/>
          </a:xfrm>
        </p:spPr>
        <p:txBody>
          <a:bodyPr/>
          <a:lstStyle/>
          <a:p>
            <a:r>
              <a:rPr lang="cs-CZ" b="1" dirty="0" smtClean="0"/>
              <a:t>Potenciály karty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dirty="0" smtClean="0"/>
              <a:t>Off-line technologie </a:t>
            </a:r>
            <a:r>
              <a:rPr lang="cs-CZ" sz="1150" b="1" dirty="0"/>
              <a:t>je bohužel dnes již zastaralým </a:t>
            </a:r>
            <a:r>
              <a:rPr lang="cs-CZ" sz="1150" b="1" dirty="0" smtClean="0"/>
              <a:t>řešením </a:t>
            </a:r>
            <a:r>
              <a:rPr lang="cs-CZ" sz="1150" b="1" dirty="0"/>
              <a:t>bez významnějšího potenciálu </a:t>
            </a:r>
            <a:r>
              <a:rPr lang="cs-CZ" sz="1150" b="1" dirty="0" smtClean="0"/>
              <a:t>rozvoje: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smtClean="0"/>
              <a:t>Technologický </a:t>
            </a:r>
            <a:r>
              <a:rPr lang="cs-CZ" sz="1150" dirty="0"/>
              <a:t>pokrok </a:t>
            </a:r>
            <a:r>
              <a:rPr lang="cs-CZ" sz="1150" dirty="0" smtClean="0"/>
              <a:t>přinesl </a:t>
            </a:r>
            <a:r>
              <a:rPr lang="cs-CZ" sz="1150" b="1" u="sng" dirty="0" smtClean="0"/>
              <a:t>masivní </a:t>
            </a:r>
            <a:r>
              <a:rPr lang="cs-CZ" sz="1150" b="1" u="sng" dirty="0"/>
              <a:t>rozšíření </a:t>
            </a:r>
            <a:r>
              <a:rPr lang="cs-CZ" sz="1150" b="1" u="sng" dirty="0" smtClean="0"/>
              <a:t>on-line </a:t>
            </a:r>
            <a:r>
              <a:rPr lang="cs-CZ" sz="1150" b="1" u="sng" dirty="0"/>
              <a:t>a cloud </a:t>
            </a:r>
            <a:r>
              <a:rPr lang="cs-CZ" sz="1150" b="1" u="sng" dirty="0" smtClean="0"/>
              <a:t>technologií</a:t>
            </a:r>
            <a:r>
              <a:rPr lang="cs-CZ" sz="1150" dirty="0"/>
              <a:t> </a:t>
            </a:r>
            <a:r>
              <a:rPr lang="cs-CZ" sz="1150" dirty="0" smtClean="0"/>
              <a:t>a </a:t>
            </a:r>
            <a:r>
              <a:rPr lang="cs-CZ" sz="1150" dirty="0"/>
              <a:t>zrychlení </a:t>
            </a:r>
            <a:r>
              <a:rPr lang="cs-CZ" sz="1150" b="1" dirty="0"/>
              <a:t>globalizace platebních </a:t>
            </a:r>
            <a:r>
              <a:rPr lang="cs-CZ" sz="1150" b="1" dirty="0" smtClean="0"/>
              <a:t>technologií </a:t>
            </a:r>
            <a:r>
              <a:rPr lang="cs-CZ" sz="1150" dirty="0" smtClean="0"/>
              <a:t>nadnárodních finančních institucí 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Off-line </a:t>
            </a:r>
            <a:r>
              <a:rPr lang="cs-CZ" sz="1150" b="1" dirty="0" err="1" smtClean="0"/>
              <a:t>Mifare</a:t>
            </a:r>
            <a:r>
              <a:rPr lang="cs-CZ" sz="1150" b="1" dirty="0" smtClean="0"/>
              <a:t> </a:t>
            </a:r>
            <a:r>
              <a:rPr lang="cs-CZ" sz="1150" b="1" dirty="0" err="1"/>
              <a:t>DESFire</a:t>
            </a:r>
            <a:r>
              <a:rPr lang="cs-CZ" sz="1150" dirty="0"/>
              <a:t> </a:t>
            </a:r>
            <a:r>
              <a:rPr lang="cs-CZ" sz="1150" b="1" dirty="0"/>
              <a:t>karta</a:t>
            </a:r>
            <a:r>
              <a:rPr lang="cs-CZ" sz="1150" dirty="0" smtClean="0"/>
              <a:t> je pro </a:t>
            </a:r>
            <a:r>
              <a:rPr lang="cs-CZ" sz="1150" dirty="0"/>
              <a:t>většinu </a:t>
            </a:r>
            <a:r>
              <a:rPr lang="cs-CZ" sz="1150" dirty="0" smtClean="0"/>
              <a:t>aplikací </a:t>
            </a:r>
            <a:r>
              <a:rPr lang="cs-CZ" sz="1150" b="1" u="sng" dirty="0"/>
              <a:t>zbytečně nákladná</a:t>
            </a:r>
            <a:r>
              <a:rPr lang="cs-CZ" sz="1150" dirty="0"/>
              <a:t> </a:t>
            </a:r>
            <a:r>
              <a:rPr lang="cs-CZ" sz="1150" dirty="0" smtClean="0"/>
              <a:t>a </a:t>
            </a:r>
            <a:r>
              <a:rPr lang="cs-CZ" sz="1150" b="1" dirty="0" smtClean="0"/>
              <a:t> komerčně neatraktivní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/>
              <a:t>Předpoklad, že zabezpečení elektronických transakcí se </a:t>
            </a:r>
            <a:r>
              <a:rPr lang="cs-CZ" sz="1150" dirty="0" smtClean="0"/>
              <a:t>bude</a:t>
            </a:r>
            <a:r>
              <a:rPr lang="cs-CZ" sz="1150" b="1" dirty="0" smtClean="0"/>
              <a:t> masově </a:t>
            </a:r>
            <a:r>
              <a:rPr lang="cs-CZ" sz="1150" b="1" dirty="0"/>
              <a:t>realizovat </a:t>
            </a:r>
            <a:r>
              <a:rPr lang="cs-CZ" sz="1150" b="1" dirty="0" smtClean="0"/>
              <a:t>e-podpisem, </a:t>
            </a:r>
            <a:r>
              <a:rPr lang="cs-CZ" sz="1150" b="1" dirty="0"/>
              <a:t>se </a:t>
            </a:r>
            <a:r>
              <a:rPr lang="cs-CZ" sz="1150" b="1" u="sng" dirty="0">
                <a:solidFill>
                  <a:srgbClr val="FF0000"/>
                </a:solidFill>
              </a:rPr>
              <a:t>ukázal jako </a:t>
            </a:r>
            <a:r>
              <a:rPr lang="cs-CZ" sz="1150" b="1" u="sng" dirty="0" smtClean="0">
                <a:solidFill>
                  <a:srgbClr val="FF0000"/>
                </a:solidFill>
              </a:rPr>
              <a:t>nereálný 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u="sng" dirty="0" smtClean="0"/>
              <a:t>Elektronická peněženka </a:t>
            </a:r>
            <a:r>
              <a:rPr lang="cs-CZ" sz="1150" dirty="0" smtClean="0"/>
              <a:t>pro 1 - 2 milionů klientů </a:t>
            </a:r>
            <a:r>
              <a:rPr lang="cs-CZ" sz="1150" b="1" u="sng" dirty="0" smtClean="0"/>
              <a:t>nikdy nebude</a:t>
            </a:r>
            <a:r>
              <a:rPr lang="cs-CZ" sz="1150" b="1" dirty="0" smtClean="0"/>
              <a:t> uživatelsky atraktivní a nákladově efektivní. </a:t>
            </a:r>
            <a:r>
              <a:rPr lang="cs-CZ" sz="1150" dirty="0" smtClean="0"/>
              <a:t>HMP/DPP tento produkt </a:t>
            </a:r>
            <a:r>
              <a:rPr lang="cs-CZ" sz="1150" b="1" u="sng" dirty="0" smtClean="0">
                <a:solidFill>
                  <a:srgbClr val="FF0000"/>
                </a:solidFill>
              </a:rPr>
              <a:t>vůbec nevyužije</a:t>
            </a:r>
            <a:r>
              <a:rPr lang="cs-CZ" sz="1150" b="1" dirty="0" smtClean="0"/>
              <a:t>, </a:t>
            </a:r>
            <a:r>
              <a:rPr lang="cs-CZ" sz="1150" dirty="0" smtClean="0"/>
              <a:t>neboť dosud  </a:t>
            </a:r>
            <a:r>
              <a:rPr lang="cs-CZ" sz="1150" dirty="0"/>
              <a:t>nepředpokládá zavedení elektronických plateb jednotlivého </a:t>
            </a:r>
            <a:r>
              <a:rPr lang="cs-CZ" sz="1150" dirty="0" smtClean="0"/>
              <a:t>jízdného</a:t>
            </a:r>
          </a:p>
          <a:p>
            <a:pPr marL="180000" indent="-180000" algn="just">
              <a:lnSpc>
                <a:spcPct val="111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dirty="0"/>
              <a:t>Potřeby a cíle HMP </a:t>
            </a:r>
            <a:r>
              <a:rPr lang="cs-CZ" sz="1150" dirty="0" smtClean="0"/>
              <a:t>ve </a:t>
            </a:r>
            <a:r>
              <a:rPr lang="cs-CZ" sz="1150" dirty="0"/>
              <a:t>vztahu k </a:t>
            </a:r>
            <a:r>
              <a:rPr lang="cs-CZ" sz="1150" dirty="0" err="1"/>
              <a:t>OpC</a:t>
            </a:r>
            <a:r>
              <a:rPr lang="cs-CZ" sz="1150" dirty="0"/>
              <a:t> a oblastem, kterých se </a:t>
            </a:r>
            <a:r>
              <a:rPr lang="cs-CZ" sz="1150" dirty="0" err="1"/>
              <a:t>OpC</a:t>
            </a:r>
            <a:r>
              <a:rPr lang="cs-CZ" sz="1150" dirty="0"/>
              <a:t> dále dotýká (odbavování v MHD, tarifní politika MHD, integrace se Středočeským </a:t>
            </a:r>
            <a:r>
              <a:rPr lang="cs-CZ" sz="1150" dirty="0" smtClean="0"/>
              <a:t>krajem</a:t>
            </a:r>
            <a:r>
              <a:rPr lang="cs-CZ" sz="1150" dirty="0"/>
              <a:t> </a:t>
            </a:r>
            <a:r>
              <a:rPr lang="cs-CZ" sz="1150" dirty="0" smtClean="0"/>
              <a:t>atd.), </a:t>
            </a:r>
            <a:r>
              <a:rPr lang="cs-CZ" sz="1150" dirty="0"/>
              <a:t>buď </a:t>
            </a:r>
            <a:r>
              <a:rPr lang="cs-CZ" sz="1150" b="1" u="sng" dirty="0"/>
              <a:t>vůbec </a:t>
            </a:r>
            <a:r>
              <a:rPr lang="cs-CZ" sz="1150" b="1" u="sng" dirty="0" smtClean="0"/>
              <a:t> nebyly definovány </a:t>
            </a:r>
            <a:r>
              <a:rPr lang="cs-CZ" sz="1150" b="1" u="sng" dirty="0"/>
              <a:t>nebo jsou neaktualizované: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u="sng" dirty="0" smtClean="0">
                <a:solidFill>
                  <a:srgbClr val="FF0000"/>
                </a:solidFill>
              </a:rPr>
              <a:t>HMP vnímalo </a:t>
            </a:r>
            <a:r>
              <a:rPr lang="cs-CZ" sz="1150" b="1" u="sng" dirty="0" err="1">
                <a:solidFill>
                  <a:srgbClr val="FF0000"/>
                </a:solidFill>
              </a:rPr>
              <a:t>OpC</a:t>
            </a:r>
            <a:r>
              <a:rPr lang="cs-CZ" sz="1150" b="1" u="sng" dirty="0">
                <a:solidFill>
                  <a:srgbClr val="FF0000"/>
                </a:solidFill>
              </a:rPr>
              <a:t> jako multifunkční univerzální kartu Pražana</a:t>
            </a:r>
            <a:r>
              <a:rPr lang="cs-CZ" sz="1150" dirty="0"/>
              <a:t>, ačkoli </a:t>
            </a:r>
            <a:r>
              <a:rPr lang="cs-CZ" sz="1150" b="1" u="sng" dirty="0"/>
              <a:t>takovou kartou </a:t>
            </a:r>
            <a:r>
              <a:rPr lang="cs-CZ" sz="1150" b="1" u="sng" dirty="0" err="1"/>
              <a:t>OpC</a:t>
            </a:r>
            <a:r>
              <a:rPr lang="cs-CZ" sz="1150" b="1" u="sng" dirty="0"/>
              <a:t> není</a:t>
            </a:r>
            <a:r>
              <a:rPr lang="cs-CZ" sz="1150" b="1" dirty="0"/>
              <a:t>, uživatelé ji nežádají a HMP nemá </a:t>
            </a:r>
            <a:r>
              <a:rPr lang="cs-CZ" sz="1150" b="1" dirty="0" smtClean="0"/>
              <a:t>využití </a:t>
            </a:r>
            <a:r>
              <a:rPr lang="cs-CZ" sz="1150" b="1" dirty="0"/>
              <a:t>pro takovou kartu ve svých </a:t>
            </a:r>
            <a:r>
              <a:rPr lang="cs-CZ" sz="1150" b="1" dirty="0" smtClean="0"/>
              <a:t>službách</a:t>
            </a:r>
            <a:r>
              <a:rPr lang="cs-CZ" sz="1150" dirty="0" smtClean="0"/>
              <a:t> </a:t>
            </a:r>
            <a:endParaRPr lang="cs-CZ" sz="1150" dirty="0"/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err="1"/>
              <a:t>OpC</a:t>
            </a:r>
            <a:r>
              <a:rPr lang="cs-CZ" sz="1150" dirty="0"/>
              <a:t> </a:t>
            </a:r>
            <a:r>
              <a:rPr lang="cs-CZ" sz="1150" b="1" dirty="0"/>
              <a:t>nemá aktualizovány ekonomické cíle </a:t>
            </a:r>
            <a:r>
              <a:rPr lang="cs-CZ" sz="1150" dirty="0" smtClean="0"/>
              <a:t>a </a:t>
            </a:r>
            <a:r>
              <a:rPr lang="cs-CZ" sz="1150" dirty="0"/>
              <a:t>nemá </a:t>
            </a:r>
            <a:r>
              <a:rPr lang="cs-CZ" sz="1150" b="1" u="sng" dirty="0"/>
              <a:t>ani funkční a vývojové vize či </a:t>
            </a:r>
            <a:r>
              <a:rPr lang="cs-CZ" sz="1150" b="1" u="sng" dirty="0" smtClean="0"/>
              <a:t>cíle</a:t>
            </a:r>
          </a:p>
          <a:p>
            <a:pPr marL="36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>
                <a:solidFill>
                  <a:srgbClr val="FF0000"/>
                </a:solidFill>
              </a:rPr>
              <a:t>Jediným reálným uplatněním  </a:t>
            </a:r>
            <a:r>
              <a:rPr lang="cs-CZ" sz="1150" b="1" dirty="0" err="1" smtClean="0">
                <a:solidFill>
                  <a:srgbClr val="FF0000"/>
                </a:solidFill>
              </a:rPr>
              <a:t>OpC</a:t>
            </a:r>
            <a:r>
              <a:rPr lang="cs-CZ" sz="1150" b="1" dirty="0" smtClean="0">
                <a:solidFill>
                  <a:srgbClr val="FF0000"/>
                </a:solidFill>
              </a:rPr>
              <a:t> je tak Elektronizace odbavení ve veřejné dopravě</a:t>
            </a:r>
            <a:endParaRPr lang="cs-CZ" sz="1150" b="1" u="sng" dirty="0" smtClean="0">
              <a:solidFill>
                <a:srgbClr val="FF0000"/>
              </a:solidFill>
            </a:endParaRPr>
          </a:p>
          <a:p>
            <a:pPr marL="54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1150" dirty="0" smtClean="0"/>
              <a:t>Elektronizace MHD však byla </a:t>
            </a:r>
            <a:r>
              <a:rPr lang="cs-CZ" sz="1150" b="1" dirty="0" smtClean="0"/>
              <a:t>realizována</a:t>
            </a:r>
            <a:r>
              <a:rPr lang="cs-CZ" sz="1150" dirty="0" smtClean="0"/>
              <a:t> pouze </a:t>
            </a:r>
            <a:r>
              <a:rPr lang="cs-CZ" sz="1150" b="1" dirty="0" smtClean="0"/>
              <a:t>jako majoritní převedení papírových kuponů na </a:t>
            </a:r>
            <a:r>
              <a:rPr lang="cs-CZ" sz="1150" b="1" dirty="0" err="1" smtClean="0"/>
              <a:t>OpC</a:t>
            </a:r>
            <a:r>
              <a:rPr lang="cs-CZ" sz="1150" b="1" dirty="0" smtClean="0"/>
              <a:t> jako nositele časové jízdenky bez zavedení nových produktů </a:t>
            </a:r>
            <a:r>
              <a:rPr lang="cs-CZ" sz="1150" dirty="0" smtClean="0"/>
              <a:t>(např. </a:t>
            </a:r>
            <a:r>
              <a:rPr lang="cs-CZ" sz="1150" dirty="0" err="1" smtClean="0"/>
              <a:t>zastropování</a:t>
            </a:r>
            <a:r>
              <a:rPr lang="cs-CZ" sz="1150" dirty="0" smtClean="0"/>
              <a:t> jízdného)</a:t>
            </a:r>
            <a:r>
              <a:rPr lang="cs-CZ" sz="1150" b="1" dirty="0" smtClean="0"/>
              <a:t> či vytěsnění hotovosti z odbavení </a:t>
            </a:r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None/>
            </a:pPr>
            <a:endParaRPr lang="cs-CZ" sz="110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37320"/>
            <a:ext cx="7484611" cy="303536"/>
          </a:xfrm>
        </p:spPr>
        <p:txBody>
          <a:bodyPr/>
          <a:lstStyle/>
          <a:p>
            <a:r>
              <a:rPr lang="cs-CZ" sz="1500" dirty="0" smtClean="0"/>
              <a:t>Potenciály OpC vzhledem k </a:t>
            </a:r>
            <a:r>
              <a:rPr lang="cs-CZ" sz="1500" dirty="0" smtClean="0">
                <a:solidFill>
                  <a:srgbClr val="FF0000"/>
                </a:solidFill>
              </a:rPr>
              <a:t>technologickému vývoji a k potřebám a cílům HMP</a:t>
            </a:r>
            <a:r>
              <a:rPr lang="cs-CZ" sz="1500" dirty="0" smtClean="0"/>
              <a:t> </a:t>
            </a:r>
            <a:endParaRPr lang="cs-CZ" sz="1500" dirty="0"/>
          </a:p>
        </p:txBody>
      </p:sp>
      <p:sp>
        <p:nvSpPr>
          <p:cNvPr id="5" name="Obdélník 4"/>
          <p:cNvSpPr/>
          <p:nvPr/>
        </p:nvSpPr>
        <p:spPr>
          <a:xfrm>
            <a:off x="26411" y="4712293"/>
            <a:ext cx="7603127" cy="42260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0000"/>
              </a:lnSpc>
              <a:spcBef>
                <a:spcPts val="300"/>
              </a:spcBef>
            </a:pPr>
            <a:r>
              <a:rPr lang="cs-CZ" sz="1180" b="1" dirty="0">
                <a:solidFill>
                  <a:srgbClr val="FFFF00"/>
                </a:solidFill>
              </a:rPr>
              <a:t>Koncept </a:t>
            </a:r>
            <a:r>
              <a:rPr lang="cs-CZ" sz="1180" b="1" u="sng" dirty="0">
                <a:solidFill>
                  <a:srgbClr val="FFFF00"/>
                </a:solidFill>
              </a:rPr>
              <a:t>městských karet </a:t>
            </a:r>
            <a:r>
              <a:rPr lang="cs-CZ" sz="1180" b="1" dirty="0">
                <a:solidFill>
                  <a:srgbClr val="FFFF00"/>
                </a:solidFill>
              </a:rPr>
              <a:t>technologicky i funkčně </a:t>
            </a:r>
            <a:r>
              <a:rPr lang="cs-CZ" sz="1180" b="1" dirty="0" smtClean="0">
                <a:solidFill>
                  <a:srgbClr val="FFFF00"/>
                </a:solidFill>
              </a:rPr>
              <a:t>zastaral. Je  využíván především pro elektronické </a:t>
            </a:r>
            <a:r>
              <a:rPr lang="cs-CZ" sz="1180" b="1" dirty="0">
                <a:solidFill>
                  <a:srgbClr val="FFFF00"/>
                </a:solidFill>
              </a:rPr>
              <a:t>odbavení ve veřejné dopravě, další funkce mají </a:t>
            </a:r>
            <a:r>
              <a:rPr lang="cs-CZ" sz="1180" b="1" dirty="0" smtClean="0">
                <a:solidFill>
                  <a:srgbClr val="FFFF00"/>
                </a:solidFill>
              </a:rPr>
              <a:t>minimální užitnou hodnotu a </a:t>
            </a:r>
            <a:r>
              <a:rPr lang="cs-CZ" sz="1180" b="1" dirty="0">
                <a:solidFill>
                  <a:srgbClr val="FFFF00"/>
                </a:solidFill>
              </a:rPr>
              <a:t>zbytečně zatěžují </a:t>
            </a:r>
            <a:r>
              <a:rPr lang="cs-CZ" sz="1180" b="1" dirty="0" smtClean="0">
                <a:solidFill>
                  <a:srgbClr val="FFFF00"/>
                </a:solidFill>
              </a:rPr>
              <a:t>provozovatele dodatečnými náklady</a:t>
            </a:r>
            <a:endParaRPr lang="cs-CZ" sz="118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4098032" cy="252304"/>
          </a:xfrm>
        </p:spPr>
        <p:txBody>
          <a:bodyPr/>
          <a:lstStyle/>
          <a:p>
            <a:r>
              <a:rPr lang="cs-CZ" b="1" dirty="0" smtClean="0"/>
              <a:t>Ekonomika projektu OpC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1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u="sng" dirty="0" smtClean="0"/>
              <a:t>Celkové náklady</a:t>
            </a:r>
            <a:r>
              <a:rPr lang="cs-CZ" sz="1150" b="1" dirty="0" smtClean="0"/>
              <a:t> (provozní a investiční) </a:t>
            </a:r>
            <a:r>
              <a:rPr lang="cs-CZ" sz="1150" dirty="0" smtClean="0"/>
              <a:t>související s realizací </a:t>
            </a:r>
            <a:r>
              <a:rPr lang="cs-CZ" sz="1150" dirty="0" err="1" smtClean="0"/>
              <a:t>OpC</a:t>
            </a:r>
            <a:r>
              <a:rPr lang="cs-CZ" sz="1150" dirty="0" smtClean="0"/>
              <a:t> </a:t>
            </a:r>
            <a:r>
              <a:rPr lang="cs-CZ" sz="1150" b="1" dirty="0" smtClean="0"/>
              <a:t>v období 2005 – 2014</a:t>
            </a:r>
            <a:r>
              <a:rPr lang="cs-CZ" sz="1150" dirty="0" smtClean="0"/>
              <a:t> lze definovat tímto způsobem:</a:t>
            </a:r>
          </a:p>
          <a:p>
            <a:pPr marL="360000" indent="-180000" algn="just">
              <a:lnSpc>
                <a:spcPct val="111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Celkové náklady včetně interních osobních nákladů (mzdy + odvody) HMP a DPP souvisejících s provozem OpC. </a:t>
            </a:r>
            <a:r>
              <a:rPr lang="cs-CZ" sz="1150" b="1" dirty="0" smtClean="0">
                <a:solidFill>
                  <a:srgbClr val="FF0000"/>
                </a:solidFill>
              </a:rPr>
              <a:t>Investiční (kapitálové) náklady tvoří </a:t>
            </a:r>
            <a:r>
              <a:rPr lang="cs-CZ" sz="1150" b="1" u="sng" dirty="0" smtClean="0">
                <a:solidFill>
                  <a:srgbClr val="FF0000"/>
                </a:solidFill>
              </a:rPr>
              <a:t>37,6 %</a:t>
            </a:r>
            <a:r>
              <a:rPr lang="cs-CZ" sz="1150" b="1" dirty="0" smtClean="0">
                <a:solidFill>
                  <a:srgbClr val="FF0000"/>
                </a:solidFill>
              </a:rPr>
              <a:t> celkových nákladů</a:t>
            </a:r>
            <a:endParaRPr lang="cs-CZ" sz="1150" dirty="0">
              <a:solidFill>
                <a:srgbClr val="FF0000"/>
              </a:solidFill>
            </a:endParaRPr>
          </a:p>
          <a:p>
            <a:pPr marL="360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00" dirty="0" smtClean="0"/>
          </a:p>
          <a:p>
            <a:pPr marL="360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00" dirty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100" dirty="0" smtClean="0"/>
          </a:p>
          <a:p>
            <a:pPr marL="360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00" dirty="0" smtClean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r>
              <a:rPr lang="cs-CZ" sz="1100" dirty="0" smtClean="0"/>
              <a:t> </a:t>
            </a:r>
          </a:p>
          <a:p>
            <a:pPr marL="360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00" dirty="0"/>
          </a:p>
          <a:p>
            <a:pPr marL="288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00" b="1" dirty="0"/>
              <a:t>Podíl EMS na celkových nákladech </a:t>
            </a:r>
            <a:r>
              <a:rPr lang="cs-CZ" sz="1100" b="1" dirty="0" err="1"/>
              <a:t>OpC</a:t>
            </a:r>
            <a:r>
              <a:rPr lang="cs-CZ" sz="1100" b="1" dirty="0"/>
              <a:t> vč. DPH </a:t>
            </a:r>
            <a:r>
              <a:rPr lang="cs-CZ" sz="1100" dirty="0"/>
              <a:t>(HMP není schopno provést odpočet DPH na vstupu</a:t>
            </a:r>
            <a:r>
              <a:rPr lang="cs-CZ" sz="1100" dirty="0" smtClean="0"/>
              <a:t>)</a:t>
            </a:r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050" b="1" dirty="0" smtClean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050" b="1" dirty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050" b="1" dirty="0" smtClean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050" b="1" dirty="0"/>
          </a:p>
          <a:p>
            <a:pPr marL="180000" indent="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050" b="1" dirty="0" smtClean="0"/>
          </a:p>
          <a:p>
            <a:pPr marL="180000" indent="-180000" algn="just">
              <a:lnSpc>
                <a:spcPct val="112000"/>
              </a:lnSpc>
              <a:spcBef>
                <a:spcPts val="18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Zahrnutí </a:t>
            </a:r>
            <a:r>
              <a:rPr lang="cs-CZ" sz="1150" b="1" u="sng" dirty="0" smtClean="0"/>
              <a:t>interních osobních nákladů </a:t>
            </a:r>
            <a:r>
              <a:rPr lang="cs-CZ" sz="1150" dirty="0" smtClean="0"/>
              <a:t>je důležité, neboť tyto náklady </a:t>
            </a:r>
            <a:r>
              <a:rPr lang="cs-CZ" sz="1150" b="1" dirty="0" smtClean="0"/>
              <a:t>kauzálně vznikaly v přímé souvislosti s realizací </a:t>
            </a:r>
            <a:r>
              <a:rPr lang="cs-CZ" sz="1150" b="1" dirty="0" err="1" smtClean="0"/>
              <a:t>OpC</a:t>
            </a:r>
            <a:r>
              <a:rPr lang="cs-CZ" sz="1150" dirty="0" smtClean="0"/>
              <a:t>.</a:t>
            </a:r>
          </a:p>
          <a:p>
            <a:pPr marL="0" indent="0" algn="just">
              <a:lnSpc>
                <a:spcPct val="112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150" dirty="0" smtClean="0"/>
          </a:p>
          <a:p>
            <a:pPr marL="0" indent="0" algn="just">
              <a:lnSpc>
                <a:spcPct val="112000"/>
              </a:lnSpc>
              <a:spcBef>
                <a:spcPts val="5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150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37320"/>
            <a:ext cx="7052563" cy="303536"/>
          </a:xfrm>
        </p:spPr>
        <p:txBody>
          <a:bodyPr/>
          <a:lstStyle/>
          <a:p>
            <a:r>
              <a:rPr lang="cs-CZ" sz="1500" dirty="0" smtClean="0"/>
              <a:t>Celkové provozní a investiční náklady OpC v období 2005 - 2014</a:t>
            </a:r>
            <a:endParaRPr lang="cs-CZ" sz="15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26224"/>
              </p:ext>
            </p:extLst>
          </p:nvPr>
        </p:nvGraphicFramePr>
        <p:xfrm>
          <a:off x="1433736" y="1849388"/>
          <a:ext cx="4608512" cy="1138808"/>
        </p:xfrm>
        <a:graphic>
          <a:graphicData uri="http://schemas.openxmlformats.org/drawingml/2006/table">
            <a:tbl>
              <a:tblPr/>
              <a:tblGrid>
                <a:gridCol w="2584709"/>
                <a:gridCol w="2023803"/>
              </a:tblGrid>
              <a:tr h="3253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Celkové náklady Opencard 2005 -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za 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všechny zúčastněné subjekty </a:t>
                      </a: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VČETNĚ interních osobních nákladů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268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Druh </a:t>
                      </a:r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nákladu OpC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2005-2014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Kapitálové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655 226 581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Provozní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náklady externí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1 016 335 004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Interní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osobní náklady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69 939 334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  Celkem </a:t>
                      </a:r>
                      <a:r>
                        <a:rPr lang="cs-CZ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náklady Opencard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1 741 500 919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17756"/>
              </p:ext>
            </p:extLst>
          </p:nvPr>
        </p:nvGraphicFramePr>
        <p:xfrm>
          <a:off x="1433736" y="3433564"/>
          <a:ext cx="4608512" cy="976121"/>
        </p:xfrm>
        <a:graphic>
          <a:graphicData uri="http://schemas.openxmlformats.org/drawingml/2006/table">
            <a:tbl>
              <a:tblPr/>
              <a:tblGrid>
                <a:gridCol w="2512701"/>
                <a:gridCol w="2095811"/>
              </a:tblGrid>
              <a:tr h="3253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Celkové náklady účtované EMS/HGS na </a:t>
                      </a:r>
                      <a:r>
                        <a:rPr lang="cs-CZ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Opencard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2005 -2014 </a:t>
                      </a:r>
                      <a:r>
                        <a:rPr lang="cs-CZ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VČETNĚ DPH u MHMP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2687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Druh </a:t>
                      </a:r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nákladu OpC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2005-2014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Kapitálové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322 202 583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Provozní 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náklady externí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423 788 339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Celkem náklady účtované EMS/HGS </a:t>
                      </a:r>
                      <a:r>
                        <a:rPr lang="cs-CZ" sz="1000" b="1" i="0" u="none" strike="noStrike" dirty="0" err="1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Opencard</a:t>
                      </a:r>
                      <a:endParaRPr lang="cs-CZ" sz="1000" b="1" i="0" u="none" strike="noStrike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745 990 922</a:t>
                      </a:r>
                      <a:endParaRPr lang="cs-CZ" sz="1000" b="1" i="0" u="none" strike="noStrike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9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4098032" cy="252304"/>
          </a:xfrm>
        </p:spPr>
        <p:txBody>
          <a:bodyPr/>
          <a:lstStyle/>
          <a:p>
            <a:r>
              <a:rPr lang="cs-CZ" b="1" dirty="0" smtClean="0"/>
              <a:t>Hodnocení současné situace projektu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dirty="0" smtClean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Při migraci PCKS </a:t>
            </a:r>
            <a:r>
              <a:rPr lang="cs-CZ" sz="1150" dirty="0"/>
              <a:t>do prostředí HMP v r. 2011 </a:t>
            </a:r>
            <a:r>
              <a:rPr lang="cs-CZ" sz="1150" b="1" dirty="0"/>
              <a:t>nedošlo ze strany </a:t>
            </a:r>
            <a:r>
              <a:rPr lang="cs-CZ" sz="1150" b="1" dirty="0" smtClean="0"/>
              <a:t>HGS </a:t>
            </a:r>
            <a:r>
              <a:rPr lang="cs-CZ" sz="1150" b="1" dirty="0"/>
              <a:t>k řádnému a úplnému předání procesu správy PCKS </a:t>
            </a:r>
            <a:r>
              <a:rPr lang="cs-CZ" sz="1150" b="1" dirty="0" smtClean="0"/>
              <a:t>pracovníkům OINF</a:t>
            </a:r>
            <a:r>
              <a:rPr lang="cs-CZ" sz="1150" dirty="0" smtClean="0"/>
              <a:t> – nedošlo k předání přístupů do jednotlivých částí  SKC a potřebných zkušeností, znalostí a schopností PCKS provozovat a spravovat </a:t>
            </a:r>
            <a:endParaRPr lang="cs-CZ" sz="1150" dirty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b="1" dirty="0" smtClean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dirty="0" smtClean="0"/>
              <a:t>OINF nikdy </a:t>
            </a:r>
            <a:r>
              <a:rPr lang="cs-CZ" sz="1150" b="1" dirty="0"/>
              <a:t>fakticky neplnil </a:t>
            </a:r>
            <a:r>
              <a:rPr lang="cs-CZ" sz="1150" b="1" dirty="0" smtClean="0"/>
              <a:t>roli provozovatele a správce PCKS - taková role nebyla po něm nikdy ani požadována</a:t>
            </a:r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dirty="0" smtClean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Provoz </a:t>
            </a:r>
            <a:r>
              <a:rPr lang="cs-CZ" sz="1150" dirty="0"/>
              <a:t>PCKS je podložen </a:t>
            </a:r>
            <a:r>
              <a:rPr lang="cs-CZ" sz="1150" b="1" dirty="0"/>
              <a:t>pouze dílčí </a:t>
            </a:r>
            <a:r>
              <a:rPr lang="cs-CZ" sz="1150" b="1" dirty="0" smtClean="0"/>
              <a:t>uživatelskou dokumentací, </a:t>
            </a:r>
            <a:r>
              <a:rPr lang="cs-CZ" sz="1150" b="1" dirty="0"/>
              <a:t>technická </a:t>
            </a:r>
            <a:r>
              <a:rPr lang="cs-CZ" sz="1150" b="1" dirty="0" smtClean="0"/>
              <a:t>dokumentace existuje minimální </a:t>
            </a:r>
            <a:endParaRPr lang="cs-CZ" sz="1150" b="1" dirty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dirty="0" smtClean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Proces </a:t>
            </a:r>
            <a:r>
              <a:rPr lang="cs-CZ" sz="1150" dirty="0"/>
              <a:t>předání provozu </a:t>
            </a:r>
            <a:r>
              <a:rPr lang="cs-CZ" sz="1150" dirty="0" smtClean="0"/>
              <a:t>PCKS </a:t>
            </a:r>
            <a:r>
              <a:rPr lang="cs-CZ" sz="1150" dirty="0"/>
              <a:t>mezi </a:t>
            </a:r>
            <a:r>
              <a:rPr lang="cs-CZ" sz="1150" dirty="0" smtClean="0"/>
              <a:t>HMP </a:t>
            </a:r>
            <a:r>
              <a:rPr lang="cs-CZ" sz="1150" dirty="0"/>
              <a:t>a OOC </a:t>
            </a:r>
            <a:r>
              <a:rPr lang="cs-CZ" sz="1150" b="1" dirty="0"/>
              <a:t>nebyl oboustranně </a:t>
            </a:r>
            <a:r>
              <a:rPr lang="cs-CZ" sz="1150" b="1" dirty="0" smtClean="0"/>
              <a:t>řádně organizován </a:t>
            </a:r>
            <a:r>
              <a:rPr lang="cs-CZ" sz="1150" b="1" dirty="0"/>
              <a:t>a řízen a </a:t>
            </a:r>
            <a:r>
              <a:rPr lang="cs-CZ" sz="1150" b="1" dirty="0" smtClean="0"/>
              <a:t>není dokončen</a:t>
            </a:r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dirty="0" smtClean="0"/>
          </a:p>
          <a:p>
            <a:pPr marL="288000" indent="-180000" algn="just">
              <a:lnSpc>
                <a:spcPct val="120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Vedení OOC zatím s ohledem na výše uvedené </a:t>
            </a:r>
            <a:r>
              <a:rPr lang="cs-CZ" sz="1150" dirty="0"/>
              <a:t>nemůže začít </a:t>
            </a:r>
            <a:r>
              <a:rPr lang="cs-CZ" sz="1150" dirty="0" smtClean="0"/>
              <a:t>v </a:t>
            </a:r>
            <a:r>
              <a:rPr lang="cs-CZ" sz="1150" b="1" dirty="0" smtClean="0"/>
              <a:t>plném rozsahu plnit roli provozovatele a správce</a:t>
            </a:r>
            <a:endParaRPr lang="cs-CZ" sz="1150" dirty="0" smtClean="0"/>
          </a:p>
          <a:p>
            <a:pPr marL="288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</a:pPr>
            <a:endParaRPr lang="cs-CZ" sz="1150" b="1" dirty="0" smtClean="0"/>
          </a:p>
          <a:p>
            <a:pPr marL="360000" indent="-18000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29626"/>
            <a:ext cx="7556619" cy="318924"/>
          </a:xfrm>
        </p:spPr>
        <p:txBody>
          <a:bodyPr/>
          <a:lstStyle/>
          <a:p>
            <a:r>
              <a:rPr lang="cs-CZ" sz="1600" dirty="0" smtClean="0"/>
              <a:t>Celkové zhodnocení současného stavu: </a:t>
            </a:r>
            <a:r>
              <a:rPr lang="cs-CZ" sz="1600" dirty="0" smtClean="0">
                <a:solidFill>
                  <a:srgbClr val="FF0000"/>
                </a:solidFill>
              </a:rPr>
              <a:t>zdůvodnění shrnujícího názoru </a:t>
            </a:r>
            <a:r>
              <a:rPr lang="cs-CZ" sz="1600" dirty="0" smtClean="0"/>
              <a:t>(1/2)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644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4098032" cy="252304"/>
          </a:xfrm>
        </p:spPr>
        <p:txBody>
          <a:bodyPr/>
          <a:lstStyle/>
          <a:p>
            <a:r>
              <a:rPr lang="cs-CZ" b="1" dirty="0" smtClean="0"/>
              <a:t>Hodnocení současné situace projektu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36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smtClean="0"/>
              <a:t>Projekt </a:t>
            </a:r>
            <a:r>
              <a:rPr lang="cs-CZ" sz="1150" dirty="0" err="1" smtClean="0"/>
              <a:t>OpC</a:t>
            </a:r>
            <a:r>
              <a:rPr lang="cs-CZ" sz="1150" dirty="0" smtClean="0"/>
              <a:t> </a:t>
            </a:r>
            <a:r>
              <a:rPr lang="cs-CZ" sz="1150" b="1" dirty="0" smtClean="0"/>
              <a:t>nebyl ze strany HMP centrálně řízen </a:t>
            </a:r>
            <a:r>
              <a:rPr lang="cs-CZ" sz="1150" dirty="0" smtClean="0"/>
              <a:t>(každá část se řídí samostatně a navzájem komunikuje omezeně) a </a:t>
            </a:r>
            <a:r>
              <a:rPr lang="cs-CZ" sz="1150" b="1" dirty="0" smtClean="0"/>
              <a:t>nikdy nebyla řízena jeho rizika</a:t>
            </a:r>
            <a:r>
              <a:rPr lang="cs-CZ" sz="1150" dirty="0" smtClean="0"/>
              <a:t> - realizace </a:t>
            </a:r>
            <a:r>
              <a:rPr lang="cs-CZ" sz="1150" dirty="0" err="1" smtClean="0"/>
              <a:t>OpC</a:t>
            </a:r>
            <a:r>
              <a:rPr lang="cs-CZ" sz="1150" dirty="0" smtClean="0"/>
              <a:t> byla v klíčovém rozsahu </a:t>
            </a:r>
            <a:r>
              <a:rPr lang="cs-CZ" sz="1150" b="1" dirty="0" smtClean="0"/>
              <a:t>naopak řízena a ovlivňována </a:t>
            </a:r>
            <a:r>
              <a:rPr lang="cs-CZ" sz="1150" b="1" dirty="0" err="1" smtClean="0"/>
              <a:t>dodavatelsky</a:t>
            </a:r>
            <a:endParaRPr lang="cs-CZ" sz="1150" b="1" dirty="0" smtClean="0"/>
          </a:p>
          <a:p>
            <a:pPr marL="36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smtClean="0"/>
              <a:t>Neexistovalo </a:t>
            </a:r>
            <a:r>
              <a:rPr lang="cs-CZ" sz="1150" b="1" dirty="0" smtClean="0"/>
              <a:t>krátkodobé a střednědobé plánování</a:t>
            </a:r>
            <a:r>
              <a:rPr lang="cs-CZ" sz="1150" dirty="0" smtClean="0"/>
              <a:t>, </a:t>
            </a:r>
            <a:r>
              <a:rPr lang="cs-CZ" sz="1150" b="1" dirty="0" smtClean="0"/>
              <a:t>absentovaly plány obnovy </a:t>
            </a:r>
            <a:r>
              <a:rPr lang="cs-CZ" sz="1150" dirty="0" smtClean="0"/>
              <a:t>HW a SW a </a:t>
            </a:r>
            <a:r>
              <a:rPr lang="cs-CZ" sz="1150" b="1" dirty="0" smtClean="0"/>
              <a:t>chyběl controlling </a:t>
            </a:r>
            <a:r>
              <a:rPr lang="cs-CZ" sz="1150" b="1" dirty="0" err="1" smtClean="0"/>
              <a:t>OpC</a:t>
            </a:r>
            <a:endParaRPr lang="cs-CZ" sz="1150" b="1" dirty="0" smtClean="0"/>
          </a:p>
          <a:p>
            <a:pPr marL="36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Akvizice a provoz </a:t>
            </a:r>
            <a:r>
              <a:rPr lang="cs-CZ" sz="1150" b="1" dirty="0" err="1" smtClean="0"/>
              <a:t>OpC</a:t>
            </a:r>
            <a:r>
              <a:rPr lang="cs-CZ" sz="1150" b="1" dirty="0" smtClean="0"/>
              <a:t> se vyznačují nevýhodnými smlouvami, vysoký rozsahem outsourcingu, </a:t>
            </a:r>
            <a:r>
              <a:rPr lang="cs-CZ" sz="1150" b="1" u="sng" dirty="0" smtClean="0"/>
              <a:t>nepřiměřenými investičními i provozními náklady</a:t>
            </a:r>
            <a:r>
              <a:rPr lang="cs-CZ" sz="1150" dirty="0" smtClean="0"/>
              <a:t>.</a:t>
            </a:r>
          </a:p>
          <a:p>
            <a:pPr marL="36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dirty="0" smtClean="0"/>
              <a:t>HMP je vystavováno </a:t>
            </a:r>
            <a:r>
              <a:rPr lang="cs-CZ" sz="1150" b="1" dirty="0" smtClean="0"/>
              <a:t>mediálním atakům klíčového dodavatele</a:t>
            </a:r>
            <a:r>
              <a:rPr lang="cs-CZ" sz="1150" dirty="0" smtClean="0"/>
              <a:t>, jehož přístup k </a:t>
            </a:r>
            <a:r>
              <a:rPr lang="cs-CZ" sz="1150" dirty="0" err="1" smtClean="0"/>
              <a:t>OpC</a:t>
            </a:r>
            <a:r>
              <a:rPr lang="cs-CZ" sz="1150" dirty="0" smtClean="0"/>
              <a:t> je jednou z </a:t>
            </a:r>
            <a:r>
              <a:rPr lang="cs-CZ" sz="1150" b="1" dirty="0" smtClean="0"/>
              <a:t>klíčových příčin současné kritické situace</a:t>
            </a:r>
            <a:r>
              <a:rPr lang="cs-CZ" sz="1150" dirty="0" smtClean="0"/>
              <a:t>. Tento dodavatel uplatňuje </a:t>
            </a:r>
            <a:r>
              <a:rPr lang="cs-CZ" sz="1150" b="1" dirty="0" smtClean="0"/>
              <a:t>nároky za údajné bezdůvodné obohacení HMP a DPP </a:t>
            </a:r>
            <a:r>
              <a:rPr lang="cs-CZ" sz="1150" dirty="0" smtClean="0"/>
              <a:t>v celkové výši </a:t>
            </a:r>
            <a:r>
              <a:rPr lang="cs-CZ" sz="1150" b="1" dirty="0" smtClean="0"/>
              <a:t>175,4 mil. Kč</a:t>
            </a:r>
            <a:r>
              <a:rPr lang="cs-CZ" sz="1150" dirty="0" smtClean="0"/>
              <a:t>, jehož výše je dle našeho názoru </a:t>
            </a:r>
            <a:r>
              <a:rPr lang="cs-CZ" sz="1150" b="1" dirty="0" smtClean="0"/>
              <a:t>řádově nepřiměřená a nepodložená</a:t>
            </a:r>
            <a:endParaRPr lang="cs-CZ" sz="1150" dirty="0" smtClean="0"/>
          </a:p>
          <a:p>
            <a:pPr marL="360000" indent="-180000" algn="just">
              <a:lnSpc>
                <a:spcPct val="112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Nevhodný koncept multifunkční městské karty </a:t>
            </a:r>
            <a:r>
              <a:rPr lang="cs-CZ" sz="1150" dirty="0" smtClean="0"/>
              <a:t>(</a:t>
            </a:r>
            <a:r>
              <a:rPr lang="cs-CZ" sz="1150" b="1" dirty="0" smtClean="0"/>
              <a:t>nákladná off-line technologie bez komerční atraktivity</a:t>
            </a:r>
            <a:r>
              <a:rPr lang="cs-CZ" sz="1150" dirty="0" smtClean="0"/>
              <a:t>)</a:t>
            </a:r>
            <a:r>
              <a:rPr lang="cs-CZ" sz="1150" b="1" dirty="0" smtClean="0"/>
              <a:t> - </a:t>
            </a:r>
            <a:r>
              <a:rPr lang="cs-CZ" sz="1150" dirty="0" smtClean="0"/>
              <a:t>neekonomicky zatížen nevhodným </a:t>
            </a:r>
            <a:r>
              <a:rPr lang="cs-CZ" sz="1150" b="1" dirty="0" smtClean="0"/>
              <a:t>r</a:t>
            </a:r>
            <a:r>
              <a:rPr lang="cs-CZ" sz="1150" dirty="0" smtClean="0"/>
              <a:t>ozdělením rolí vlastníka média (HMP), správce PCKS (OOC) a vlastníka dopravní aplikace (DOS) </a:t>
            </a:r>
            <a:r>
              <a:rPr lang="cs-CZ" sz="1150" b="1" dirty="0" smtClean="0"/>
              <a:t>- licenčně, investičně a provozně došlo ke zbytečnému vytvoření dvou částečně duplicitních systémů</a:t>
            </a:r>
            <a:endParaRPr lang="cs-CZ" sz="115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-2203" y="829626"/>
            <a:ext cx="7556619" cy="318924"/>
          </a:xfrm>
        </p:spPr>
        <p:txBody>
          <a:bodyPr/>
          <a:lstStyle/>
          <a:p>
            <a:r>
              <a:rPr lang="cs-CZ" sz="1600" dirty="0" smtClean="0"/>
              <a:t>Celkové zhodnocení současného stavu: </a:t>
            </a:r>
            <a:r>
              <a:rPr lang="cs-CZ" sz="1600" dirty="0" smtClean="0">
                <a:solidFill>
                  <a:srgbClr val="FF0000"/>
                </a:solidFill>
              </a:rPr>
              <a:t>zdůvodnění shrnujícího názoru </a:t>
            </a:r>
            <a:r>
              <a:rPr lang="cs-CZ" sz="1600" dirty="0" smtClean="0"/>
              <a:t>(2/2)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779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4098032" cy="252304"/>
          </a:xfrm>
        </p:spPr>
        <p:txBody>
          <a:bodyPr/>
          <a:lstStyle/>
          <a:p>
            <a:r>
              <a:rPr lang="cs-CZ" b="1" dirty="0" smtClean="0"/>
              <a:t>Hodnocení současné situace projektu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180000" indent="-18000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</a:pPr>
            <a:r>
              <a:rPr lang="cs-CZ" sz="1150" b="1" dirty="0" smtClean="0"/>
              <a:t>V období 2011 – 2014  byl negativní stav </a:t>
            </a:r>
            <a:r>
              <a:rPr lang="cs-CZ" sz="1150" b="1" dirty="0"/>
              <a:t> </a:t>
            </a:r>
            <a:r>
              <a:rPr lang="cs-CZ" sz="1150" b="1" dirty="0" smtClean="0"/>
              <a:t>OPC  </a:t>
            </a:r>
            <a:r>
              <a:rPr lang="cs-CZ" sz="1150" b="1" u="sng" dirty="0" smtClean="0"/>
              <a:t>zakonzervován </a:t>
            </a:r>
            <a:r>
              <a:rPr lang="cs-CZ" sz="1150" b="1" dirty="0" smtClean="0"/>
              <a:t>a v některých ohledech </a:t>
            </a:r>
            <a:r>
              <a:rPr lang="cs-CZ" sz="1150" b="1" u="sng" dirty="0" smtClean="0"/>
              <a:t>se bohužel ještě zhoršil</a:t>
            </a:r>
            <a:r>
              <a:rPr lang="cs-CZ" sz="1150" b="1" dirty="0" smtClean="0"/>
              <a:t>. </a:t>
            </a:r>
          </a:p>
          <a:p>
            <a:pPr marL="180000" indent="-18000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Migrace PCKS a převzetí provozu do struktury HMP v r. 2011 </a:t>
            </a:r>
            <a:r>
              <a:rPr lang="cs-CZ" sz="1150" b="1" u="sng" dirty="0" smtClean="0"/>
              <a:t>byly pouze formální</a:t>
            </a:r>
            <a:r>
              <a:rPr lang="cs-CZ" sz="1150" dirty="0" smtClean="0"/>
              <a:t>. Provoz a správa PCKS byly nadále </a:t>
            </a:r>
            <a:r>
              <a:rPr lang="cs-CZ" sz="1150" b="1" dirty="0" smtClean="0"/>
              <a:t>cíleně outsourcovány na HGS/EMS  </a:t>
            </a:r>
            <a:r>
              <a:rPr lang="cs-CZ" sz="1150" dirty="0"/>
              <a:t>-</a:t>
            </a:r>
            <a:r>
              <a:rPr lang="cs-CZ" sz="1150" dirty="0" smtClean="0"/>
              <a:t> projekt </a:t>
            </a:r>
            <a:r>
              <a:rPr lang="cs-CZ" sz="1150" dirty="0" err="1" smtClean="0"/>
              <a:t>OpC</a:t>
            </a:r>
            <a:r>
              <a:rPr lang="cs-CZ" sz="1150" dirty="0" smtClean="0"/>
              <a:t> tak byl dále </a:t>
            </a:r>
            <a:r>
              <a:rPr lang="cs-CZ" sz="1150" b="1" dirty="0" smtClean="0"/>
              <a:t>organizován a řízen </a:t>
            </a:r>
            <a:r>
              <a:rPr lang="cs-CZ" sz="1150" b="1" dirty="0" err="1" smtClean="0"/>
              <a:t>dodavatelsky</a:t>
            </a:r>
            <a:r>
              <a:rPr lang="cs-CZ" sz="1150" b="1" dirty="0" smtClean="0"/>
              <a:t>.</a:t>
            </a:r>
          </a:p>
          <a:p>
            <a:pPr marL="180000" indent="-18000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HMP  a DPP  uzavřely s HGS  nevýhodné  </a:t>
            </a:r>
            <a:r>
              <a:rPr lang="cs-CZ" sz="1150" b="1" dirty="0" smtClean="0"/>
              <a:t>Smlouvy o poskytování základní programové podpory</a:t>
            </a:r>
            <a:r>
              <a:rPr lang="cs-CZ" sz="1150" dirty="0"/>
              <a:t>:</a:t>
            </a:r>
            <a:r>
              <a:rPr lang="cs-CZ" sz="1150" dirty="0" smtClean="0"/>
              <a:t>  </a:t>
            </a:r>
          </a:p>
          <a:p>
            <a:pPr marL="360000" indent="-18000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HMP</a:t>
            </a:r>
            <a:r>
              <a:rPr lang="cs-CZ" sz="1150" dirty="0" smtClean="0"/>
              <a:t> </a:t>
            </a:r>
            <a:r>
              <a:rPr lang="cs-CZ" sz="1150" dirty="0" err="1" smtClean="0"/>
              <a:t>zasmluvnilo</a:t>
            </a:r>
            <a:r>
              <a:rPr lang="cs-CZ" sz="1150" dirty="0" smtClean="0"/>
              <a:t> neobvykle vysoký měsíční paušál </a:t>
            </a:r>
            <a:r>
              <a:rPr lang="cs-CZ" sz="1150" b="1" u="sng" dirty="0" smtClean="0">
                <a:solidFill>
                  <a:srgbClr val="FF0000"/>
                </a:solidFill>
              </a:rPr>
              <a:t>2.358 tis. Kč bez DPH</a:t>
            </a:r>
            <a:r>
              <a:rPr lang="cs-CZ" sz="1150" u="sng" dirty="0" smtClean="0">
                <a:solidFill>
                  <a:srgbClr val="FF0000"/>
                </a:solidFill>
              </a:rPr>
              <a:t> </a:t>
            </a:r>
            <a:r>
              <a:rPr lang="cs-CZ" sz="1150" dirty="0" smtClean="0"/>
              <a:t>za služby, např.</a:t>
            </a:r>
            <a:r>
              <a:rPr lang="cs-CZ" sz="1150" b="1" dirty="0" smtClean="0">
                <a:solidFill>
                  <a:srgbClr val="FF0000"/>
                </a:solidFill>
              </a:rPr>
              <a:t> </a:t>
            </a:r>
            <a:r>
              <a:rPr lang="cs-CZ" sz="1150" dirty="0" smtClean="0"/>
              <a:t>projektové práce</a:t>
            </a:r>
            <a:r>
              <a:rPr lang="cs-CZ" sz="1150" b="1" dirty="0" smtClean="0"/>
              <a:t>: </a:t>
            </a:r>
            <a:r>
              <a:rPr lang="cs-CZ" sz="1150" b="1" u="sng" dirty="0" smtClean="0"/>
              <a:t>454 </a:t>
            </a:r>
            <a:r>
              <a:rPr lang="cs-CZ" sz="1150" b="1" u="sng" dirty="0"/>
              <a:t>tis. </a:t>
            </a:r>
            <a:r>
              <a:rPr lang="cs-CZ" sz="1150" b="1" u="sng" dirty="0" smtClean="0"/>
              <a:t>Kč/měsíc</a:t>
            </a:r>
            <a:r>
              <a:rPr lang="cs-CZ" sz="1150" dirty="0" smtClean="0"/>
              <a:t>,  údržba programového vybavení: </a:t>
            </a:r>
            <a:r>
              <a:rPr lang="cs-CZ" sz="1150" b="1" u="sng" dirty="0" smtClean="0"/>
              <a:t>740 tis. Kč/měsíc</a:t>
            </a:r>
            <a:r>
              <a:rPr lang="cs-CZ" sz="1150" b="1" dirty="0"/>
              <a:t>,</a:t>
            </a:r>
            <a:r>
              <a:rPr lang="cs-CZ" sz="1150" b="1" dirty="0" smtClean="0"/>
              <a:t> </a:t>
            </a:r>
            <a:r>
              <a:rPr lang="cs-CZ" sz="1150" dirty="0"/>
              <a:t>a</a:t>
            </a:r>
            <a:r>
              <a:rPr lang="cs-CZ" sz="1150" dirty="0" smtClean="0"/>
              <a:t>ktualizace dokumentace</a:t>
            </a:r>
            <a:r>
              <a:rPr lang="cs-CZ" sz="1150" b="1" dirty="0" smtClean="0"/>
              <a:t>: </a:t>
            </a:r>
            <a:r>
              <a:rPr lang="cs-CZ" sz="1150" b="1" u="sng" dirty="0" smtClean="0"/>
              <a:t>91.965 Kč/měsíc</a:t>
            </a:r>
            <a:r>
              <a:rPr lang="cs-CZ" sz="1150" b="1" dirty="0"/>
              <a:t> </a:t>
            </a:r>
            <a:r>
              <a:rPr lang="cs-CZ" sz="1150" dirty="0" smtClean="0"/>
              <a:t>a významný objem činností, které by si měl správce </a:t>
            </a:r>
            <a:r>
              <a:rPr lang="cs-CZ" sz="1150" dirty="0"/>
              <a:t>systému účinně a efektivně </a:t>
            </a:r>
            <a:r>
              <a:rPr lang="cs-CZ" sz="1150" dirty="0" smtClean="0"/>
              <a:t>zabezpečovat sám</a:t>
            </a:r>
          </a:p>
          <a:p>
            <a:pPr marL="360000" indent="-180000" algn="just">
              <a:lnSpc>
                <a:spcPct val="118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 smtClean="0"/>
              <a:t>DPP </a:t>
            </a:r>
            <a:r>
              <a:rPr lang="cs-CZ" sz="1150" dirty="0" smtClean="0"/>
              <a:t> měsíční paušál </a:t>
            </a:r>
            <a:r>
              <a:rPr lang="cs-CZ" sz="1150" b="1" u="sng" dirty="0" smtClean="0"/>
              <a:t>1.309 </a:t>
            </a:r>
            <a:r>
              <a:rPr lang="cs-CZ" sz="1150" b="1" u="sng" dirty="0"/>
              <a:t>tis. Kč bez </a:t>
            </a:r>
            <a:r>
              <a:rPr lang="cs-CZ" sz="1150" b="1" u="sng" dirty="0" smtClean="0"/>
              <a:t>DPH</a:t>
            </a:r>
            <a:r>
              <a:rPr lang="cs-CZ" sz="1150" dirty="0" smtClean="0"/>
              <a:t> s obdobnými </a:t>
            </a:r>
            <a:r>
              <a:rPr lang="cs-CZ" sz="1150" b="1" dirty="0" smtClean="0"/>
              <a:t>paušálními kalkulačními položkami</a:t>
            </a:r>
          </a:p>
          <a:p>
            <a:pPr marL="360000" indent="-180000" algn="just">
              <a:lnSpc>
                <a:spcPct val="118000"/>
              </a:lnSpc>
              <a:spcBef>
                <a:spcPts val="6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endParaRPr lang="cs-CZ" sz="1150" b="1" u="sng" dirty="0">
              <a:solidFill>
                <a:srgbClr val="FF0000"/>
              </a:solidFill>
            </a:endParaRPr>
          </a:p>
          <a:p>
            <a:pPr marL="360000" indent="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100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2090" y="811691"/>
            <a:ext cx="7556619" cy="288147"/>
          </a:xfrm>
        </p:spPr>
        <p:txBody>
          <a:bodyPr/>
          <a:lstStyle/>
          <a:p>
            <a:r>
              <a:rPr lang="cs-CZ" sz="1400" dirty="0"/>
              <a:t>K</a:t>
            </a:r>
            <a:r>
              <a:rPr lang="cs-CZ" sz="1400" dirty="0" smtClean="0"/>
              <a:t>líčová pochybení HMP v období 2011 – 2014</a:t>
            </a:r>
            <a:r>
              <a:rPr lang="cs-CZ" sz="1400" dirty="0"/>
              <a:t> </a:t>
            </a:r>
            <a:r>
              <a:rPr lang="cs-CZ" sz="1400" dirty="0" smtClean="0"/>
              <a:t>(1/2)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9397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0" y="436277"/>
            <a:ext cx="4098032" cy="252304"/>
          </a:xfrm>
        </p:spPr>
        <p:txBody>
          <a:bodyPr/>
          <a:lstStyle/>
          <a:p>
            <a:r>
              <a:rPr lang="cs-CZ" b="1" dirty="0" smtClean="0"/>
              <a:t>Hodnocení současné situace projektu Opencard</a:t>
            </a:r>
            <a:endParaRPr lang="cs-CZ" b="1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7335" y="1134799"/>
            <a:ext cx="7612665" cy="4026957"/>
          </a:xfrm>
        </p:spPr>
        <p:txBody>
          <a:bodyPr>
            <a:normAutofit/>
          </a:bodyPr>
          <a:lstStyle/>
          <a:p>
            <a:pPr marL="239990" indent="-239990" algn="just">
              <a:lnSpc>
                <a:spcPct val="112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</a:pPr>
            <a:r>
              <a:rPr lang="cs-CZ" sz="1150" dirty="0" smtClean="0"/>
              <a:t>Obě </a:t>
            </a:r>
            <a:r>
              <a:rPr lang="cs-CZ" sz="1150" dirty="0"/>
              <a:t>Smlouvy o základní programové podpoře </a:t>
            </a:r>
            <a:r>
              <a:rPr lang="cs-CZ" sz="1150" b="1" dirty="0"/>
              <a:t>způsobují  nepřiměřené náklady na provoz a správu PCKS a DOS </a:t>
            </a:r>
            <a:r>
              <a:rPr lang="cs-CZ" sz="1150" dirty="0"/>
              <a:t>fakturované HGS/EMS</a:t>
            </a:r>
            <a:r>
              <a:rPr lang="cs-CZ" sz="1150" b="1" dirty="0"/>
              <a:t> - </a:t>
            </a:r>
            <a:r>
              <a:rPr lang="cs-CZ" sz="1150" dirty="0"/>
              <a:t>na roční bázi celkem </a:t>
            </a:r>
            <a:r>
              <a:rPr lang="cs-CZ" sz="1150" b="1" dirty="0"/>
              <a:t>44.334 tis. Kč bez DPH:</a:t>
            </a:r>
            <a:endParaRPr lang="cs-CZ" sz="1150" dirty="0"/>
          </a:p>
          <a:p>
            <a:pPr marL="360000" indent="-180000" algn="just">
              <a:lnSpc>
                <a:spcPct val="112000"/>
              </a:lnSpc>
              <a:spcBef>
                <a:spcPts val="9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/>
              <a:t>Nestandardnost a nevýhodnost </a:t>
            </a:r>
            <a:r>
              <a:rPr lang="cs-CZ" sz="1150" dirty="0"/>
              <a:t>obou smluv </a:t>
            </a:r>
            <a:r>
              <a:rPr lang="cs-CZ" sz="1150" dirty="0" smtClean="0"/>
              <a:t>spočívá mj. </a:t>
            </a:r>
            <a:r>
              <a:rPr lang="cs-CZ" sz="1150" b="1" dirty="0"/>
              <a:t>v měsíční paušalizaci ceny </a:t>
            </a:r>
            <a:r>
              <a:rPr lang="cs-CZ" sz="1150" dirty="0"/>
              <a:t>za</a:t>
            </a:r>
            <a:r>
              <a:rPr lang="cs-CZ" sz="1150" b="1" dirty="0"/>
              <a:t> </a:t>
            </a:r>
            <a:r>
              <a:rPr lang="cs-CZ" sz="1150" dirty="0"/>
              <a:t>činnosti, které </a:t>
            </a:r>
            <a:r>
              <a:rPr lang="cs-CZ" sz="1150" dirty="0" smtClean="0"/>
              <a:t>obvykle </a:t>
            </a:r>
            <a:r>
              <a:rPr lang="cs-CZ" sz="1150" b="1" dirty="0"/>
              <a:t>v paušálním modelu </a:t>
            </a:r>
            <a:r>
              <a:rPr lang="cs-CZ" sz="1150" b="1" dirty="0" smtClean="0"/>
              <a:t>nejsou objednávány </a:t>
            </a:r>
            <a:r>
              <a:rPr lang="cs-CZ" sz="1150" dirty="0"/>
              <a:t>(projektový management, údržba SW, aktualizace dokumentace atd.) </a:t>
            </a:r>
          </a:p>
          <a:p>
            <a:pPr marL="360000" indent="-180000" algn="just">
              <a:lnSpc>
                <a:spcPct val="112000"/>
              </a:lnSpc>
              <a:spcBef>
                <a:spcPts val="9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§"/>
            </a:pPr>
            <a:r>
              <a:rPr lang="cs-CZ" sz="1150" b="1" dirty="0"/>
              <a:t>Reálnou hodnotu</a:t>
            </a:r>
            <a:r>
              <a:rPr lang="cs-CZ" sz="1150" dirty="0"/>
              <a:t> těchto služeb je velmi složité stanovit. Lze definovat očekávaný objem</a:t>
            </a:r>
            <a:r>
              <a:rPr lang="cs-CZ" sz="1150" b="1" dirty="0"/>
              <a:t>, </a:t>
            </a:r>
            <a:r>
              <a:rPr lang="cs-CZ" sz="1150" dirty="0"/>
              <a:t>který by </a:t>
            </a:r>
            <a:r>
              <a:rPr lang="cs-CZ" sz="1150" b="1" dirty="0"/>
              <a:t>standardní zákazníci motivovaní k co nejnižší nákladovosti byli měsíčně ochotni hradit za služby potřebné základní programové podpory </a:t>
            </a:r>
          </a:p>
          <a:p>
            <a:pPr marL="360000" indent="-180000" algn="just">
              <a:lnSpc>
                <a:spcPct val="112000"/>
              </a:lnSpc>
              <a:spcBef>
                <a:spcPts val="900"/>
              </a:spcBef>
              <a:buClr>
                <a:srgbClr val="C0504D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cs-CZ" sz="1150" b="1" dirty="0"/>
              <a:t>Tento objem dle našich zkušeností odhadujeme </a:t>
            </a:r>
            <a:r>
              <a:rPr lang="cs-CZ" sz="1150" b="1" u="sng" dirty="0">
                <a:solidFill>
                  <a:srgbClr val="FF0000"/>
                </a:solidFill>
              </a:rPr>
              <a:t>v řádu statisíců korun </a:t>
            </a:r>
            <a:r>
              <a:rPr lang="cs-CZ" sz="1150" b="1" u="sng" dirty="0" smtClean="0">
                <a:solidFill>
                  <a:srgbClr val="FF0000"/>
                </a:solidFill>
              </a:rPr>
              <a:t>měsíčně</a:t>
            </a:r>
            <a:endParaRPr lang="cs-CZ" sz="1150" b="1" u="sng" dirty="0">
              <a:solidFill>
                <a:srgbClr val="FF0000"/>
              </a:solidFill>
            </a:endParaRPr>
          </a:p>
          <a:p>
            <a:pPr marL="360000" indent="0" algn="just">
              <a:lnSpc>
                <a:spcPct val="118000"/>
              </a:lnSpc>
              <a:spcBef>
                <a:spcPts val="300"/>
              </a:spcBef>
              <a:buClr>
                <a:srgbClr val="C0504D">
                  <a:lumMod val="50000"/>
                </a:srgbClr>
              </a:buClr>
              <a:buNone/>
            </a:pPr>
            <a:endParaRPr lang="cs-CZ" sz="1100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2090" y="811691"/>
            <a:ext cx="7556619" cy="288147"/>
          </a:xfrm>
        </p:spPr>
        <p:txBody>
          <a:bodyPr/>
          <a:lstStyle/>
          <a:p>
            <a:r>
              <a:rPr lang="cs-CZ" sz="1400" dirty="0"/>
              <a:t>K</a:t>
            </a:r>
            <a:r>
              <a:rPr lang="cs-CZ" sz="1400" dirty="0" smtClean="0"/>
              <a:t>líčová pochybení HMP v období 2011 – 2014</a:t>
            </a:r>
            <a:r>
              <a:rPr lang="cs-CZ" sz="1400" dirty="0"/>
              <a:t> </a:t>
            </a:r>
            <a:r>
              <a:rPr lang="cs-CZ" sz="1400" dirty="0" smtClean="0"/>
              <a:t>(</a:t>
            </a:r>
            <a:r>
              <a:rPr lang="cs-CZ" sz="1400" dirty="0"/>
              <a:t>2</a:t>
            </a:r>
            <a:r>
              <a:rPr lang="cs-CZ" sz="1400" dirty="0" smtClean="0"/>
              <a:t>/2)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02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76634</TotalTime>
  <Words>1544</Words>
  <Application>Microsoft Office PowerPoint</Application>
  <PresentationFormat>Vlastní</PresentationFormat>
  <Paragraphs>137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Polický</dc:creator>
  <cp:lastModifiedBy>ROWAN LEGAL - Mgr. Bc. Lukáš Duffek</cp:lastModifiedBy>
  <cp:revision>4200</cp:revision>
  <cp:lastPrinted>2015-04-23T08:46:48Z</cp:lastPrinted>
  <dcterms:created xsi:type="dcterms:W3CDTF">2012-03-20T12:03:30Z</dcterms:created>
  <dcterms:modified xsi:type="dcterms:W3CDTF">2015-04-25T20:57:33Z</dcterms:modified>
</cp:coreProperties>
</file>