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7"/>
  </p:notesMasterIdLst>
  <p:handoutMasterIdLst>
    <p:handoutMasterId r:id="rId58"/>
  </p:handoutMasterIdLst>
  <p:sldIdLst>
    <p:sldId id="276" r:id="rId2"/>
    <p:sldId id="368" r:id="rId3"/>
    <p:sldId id="317" r:id="rId4"/>
    <p:sldId id="257" r:id="rId5"/>
    <p:sldId id="292" r:id="rId6"/>
    <p:sldId id="309" r:id="rId7"/>
    <p:sldId id="310" r:id="rId8"/>
    <p:sldId id="321" r:id="rId9"/>
    <p:sldId id="323" r:id="rId10"/>
    <p:sldId id="293" r:id="rId11"/>
    <p:sldId id="306" r:id="rId12"/>
    <p:sldId id="371" r:id="rId13"/>
    <p:sldId id="370" r:id="rId14"/>
    <p:sldId id="296" r:id="rId15"/>
    <p:sldId id="298" r:id="rId16"/>
    <p:sldId id="299" r:id="rId17"/>
    <p:sldId id="320" r:id="rId18"/>
    <p:sldId id="302" r:id="rId19"/>
    <p:sldId id="311" r:id="rId20"/>
    <p:sldId id="318" r:id="rId21"/>
    <p:sldId id="319" r:id="rId22"/>
    <p:sldId id="322" r:id="rId23"/>
    <p:sldId id="312" r:id="rId24"/>
    <p:sldId id="300" r:id="rId25"/>
    <p:sldId id="301" r:id="rId26"/>
    <p:sldId id="324" r:id="rId27"/>
    <p:sldId id="356" r:id="rId28"/>
    <p:sldId id="337" r:id="rId29"/>
    <p:sldId id="338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25" r:id="rId40"/>
    <p:sldId id="372" r:id="rId41"/>
    <p:sldId id="326" r:id="rId42"/>
    <p:sldId id="327" r:id="rId43"/>
    <p:sldId id="328" r:id="rId44"/>
    <p:sldId id="349" r:id="rId45"/>
    <p:sldId id="350" r:id="rId46"/>
    <p:sldId id="351" r:id="rId47"/>
    <p:sldId id="352" r:id="rId48"/>
    <p:sldId id="353" r:id="rId49"/>
    <p:sldId id="354" r:id="rId50"/>
    <p:sldId id="303" r:id="rId51"/>
    <p:sldId id="304" r:id="rId52"/>
    <p:sldId id="358" r:id="rId53"/>
    <p:sldId id="355" r:id="rId54"/>
    <p:sldId id="374" r:id="rId55"/>
    <p:sldId id="278" r:id="rId5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B8"/>
    <a:srgbClr val="FFFF00"/>
    <a:srgbClr val="7A283C"/>
    <a:srgbClr val="00B331"/>
    <a:srgbClr val="0056BC"/>
    <a:srgbClr val="E90C24"/>
    <a:srgbClr val="FF9700"/>
    <a:srgbClr val="FF0000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3" autoAdjust="0"/>
    <p:restoredTop sz="94654" autoAdjust="0"/>
  </p:normalViewPr>
  <p:slideViewPr>
    <p:cSldViewPr snapToGrid="0" showGuides="1">
      <p:cViewPr varScale="1">
        <p:scale>
          <a:sx n="116" d="100"/>
          <a:sy n="116" d="100"/>
        </p:scale>
        <p:origin x="12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48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0502E7A6-1905-4E90-B56D-52359CA496D7}" type="datetimeFigureOut">
              <a:rPr lang="cs-CZ" smtClean="0"/>
              <a:t>15.06.2022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642CAD74-09DE-4AB6-8DBC-E3CC91A80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366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>
              <a:defRPr sz="1300"/>
            </a:lvl1pPr>
          </a:lstStyle>
          <a:p>
            <a:fld id="{86A72F8E-9C14-4771-8BB4-9FF0607221F8}" type="datetimeFigureOut">
              <a:rPr lang="cs-CZ" smtClean="0"/>
              <a:t>15.06.2022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80" rIns="95559" bIns="4778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5559" tIns="47780" rIns="95559" bIns="4778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5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>
              <a:defRPr sz="1300"/>
            </a:lvl1pPr>
          </a:lstStyle>
          <a:p>
            <a:fld id="{DD71FAD6-C595-49B9-A010-ACF3712712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2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5A1CF6-DDAE-8F49-8ECA-E9C9E0692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687" y="293209"/>
            <a:ext cx="6087600" cy="760074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spc="-1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399" y="1638700"/>
            <a:ext cx="6087600" cy="5678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8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4082104" y="1895473"/>
            <a:ext cx="3571299" cy="45657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8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 hasCustomPrompt="1"/>
          </p:nvPr>
        </p:nvSpPr>
        <p:spPr>
          <a:xfrm>
            <a:off x="374399" y="1905717"/>
            <a:ext cx="6502389" cy="45555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3259299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800" y="5932800"/>
            <a:ext cx="6087600" cy="547200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2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4D9AE55-4E98-3B43-9FC7-3CF68C21E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odklad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5934075"/>
            <a:ext cx="6086475" cy="54665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 to </a:t>
            </a:r>
            <a:r>
              <a:rPr lang="cs-CZ" dirty="0" err="1"/>
              <a:t>add</a:t>
            </a:r>
            <a:r>
              <a:rPr lang="cs-CZ" dirty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8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ílá"/>
          <p:cNvSpPr/>
          <p:nvPr userDrawn="1"/>
        </p:nvSpPr>
        <p:spPr>
          <a:xfrm>
            <a:off x="7024085" y="4937760"/>
            <a:ext cx="2007947" cy="182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400" y="291600"/>
            <a:ext cx="6087600" cy="760074"/>
          </a:xfrm>
        </p:spPr>
        <p:txBody>
          <a:bodyPr anchor="t">
            <a:normAutofit/>
          </a:bodyPr>
          <a:lstStyle>
            <a:lvl1pPr algn="l">
              <a:defRPr sz="5000" spc="-100" baseline="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400" y="1638775"/>
            <a:ext cx="6087600" cy="567890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89" y="5020231"/>
            <a:ext cx="1470088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2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 marL="216000">
              <a:defRPr lang="cs-CZ" smtClean="0">
                <a:solidFill>
                  <a:schemeClr val="tx1"/>
                </a:solidFill>
              </a:defRPr>
            </a:lvl1pPr>
            <a:lvl2pPr>
              <a:defRPr lang="cs-CZ" smtClean="0"/>
            </a:lvl2pPr>
            <a:lvl3pPr>
              <a:defRPr lang="cs-CZ" smtClean="0"/>
            </a:lvl3pPr>
            <a:lvl4pPr>
              <a:defRPr lang="cs-CZ" smtClean="0"/>
            </a:lvl4pPr>
            <a:lvl5pPr>
              <a:defRPr lang="en-US" dirty="0"/>
            </a:lvl5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4400" y="1825625"/>
            <a:ext cx="4093200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3600" y="1825625"/>
            <a:ext cx="4091494" cy="4079875"/>
          </a:xfrm>
        </p:spPr>
        <p:txBody>
          <a:bodyPr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pPr lvl="0" indent="-25200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3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33829"/>
            <a:ext cx="1597025" cy="5500234"/>
          </a:xfrm>
        </p:spPr>
        <p:txBody>
          <a:bodyPr/>
          <a:lstStyle>
            <a:lvl1pPr marL="0" indent="0">
              <a:lnSpc>
                <a:spcPts val="19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154ED0A-3360-084C-9D43-F0DF424EB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90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0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B8B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7908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0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157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elník"/>
          <p:cNvSpPr/>
          <p:nvPr userDrawn="1"/>
        </p:nvSpPr>
        <p:spPr>
          <a:xfrm>
            <a:off x="0" y="-2"/>
            <a:ext cx="6867675" cy="6869775"/>
          </a:xfrm>
          <a:prstGeom prst="rect">
            <a:avLst/>
          </a:prstGeom>
          <a:solidFill>
            <a:srgbClr val="005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087600" cy="722697"/>
          </a:xfrm>
        </p:spPr>
        <p:txBody>
          <a:bodyPr vert="horz" lIns="0" tIns="0" rIns="0" bIns="0" rtlCol="0" anchor="t">
            <a:normAutofit/>
          </a:bodyPr>
          <a:lstStyle>
            <a:lvl1pPr>
              <a:defRPr lang="en-US" dirty="0">
                <a:solidFill>
                  <a:srgbClr val="E90C24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9" name="Text Placeholder"/>
          <p:cNvSpPr>
            <a:spLocks noGrp="1"/>
          </p:cNvSpPr>
          <p:nvPr>
            <p:ph type="body" sz="quarter" idx="11"/>
          </p:nvPr>
        </p:nvSpPr>
        <p:spPr>
          <a:xfrm>
            <a:off x="374400" y="1841500"/>
            <a:ext cx="6087600" cy="4191000"/>
          </a:xfrm>
        </p:spPr>
        <p:txBody>
          <a:bodyPr vert="horz" lIns="0" tIns="0" rIns="0" bIns="0" rtlCol="0">
            <a:noAutofit/>
          </a:bodyPr>
          <a:lstStyle>
            <a:lvl1pPr marL="216000">
              <a:defRPr lang="en-US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cs-CZ"/>
            </a:lvl5pPr>
          </a:lstStyle>
          <a:p>
            <a:pPr lvl="0" indent="-252000"/>
            <a:r>
              <a:rPr lang="cs-CZ" dirty="0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31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4400" y="291600"/>
            <a:ext cx="6502389" cy="72269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00" y="1257877"/>
            <a:ext cx="6502389" cy="404261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325800" indent="0">
              <a:buFontTx/>
              <a:buNone/>
              <a:defRPr/>
            </a:lvl2pPr>
            <a:lvl3pPr marL="783000" indent="0">
              <a:buFontTx/>
              <a:buNone/>
              <a:defRPr/>
            </a:lvl3pPr>
            <a:lvl4pPr marL="1240200" indent="0">
              <a:buFontTx/>
              <a:buNone/>
              <a:defRPr/>
            </a:lvl4pPr>
            <a:lvl5pPr marL="1697400" indent="0">
              <a:buFontTx/>
              <a:buNone/>
              <a:defRPr/>
            </a:lvl5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0" hasCustomPrompt="1"/>
          </p:nvPr>
        </p:nvSpPr>
        <p:spPr>
          <a:xfrm>
            <a:off x="374400" y="1895474"/>
            <a:ext cx="6502389" cy="45657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9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634"/>
            <a:ext cx="9144000" cy="685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0253" y="5967318"/>
            <a:ext cx="514841" cy="514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00" y="1838425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-252000"/>
            <a:r>
              <a:rPr lang="en-US" dirty="0"/>
              <a:t>Edit Master text styles</a:t>
            </a:r>
          </a:p>
          <a:p>
            <a:pPr lvl="0"/>
            <a:endParaRPr lang="cs-CZ" dirty="0"/>
          </a:p>
          <a:p>
            <a:pPr lvl="0"/>
            <a:endParaRPr lang="en-US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905500" y="6096099"/>
            <a:ext cx="2184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BB178BA3-5F69-4290-A717-AEEDF74557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75" r:id="rId3"/>
    <p:sldLayoutId id="2147483680" r:id="rId4"/>
    <p:sldLayoutId id="2147483686" r:id="rId5"/>
    <p:sldLayoutId id="2147483676" r:id="rId6"/>
    <p:sldLayoutId id="2147483689" r:id="rId7"/>
    <p:sldLayoutId id="2147483688" r:id="rId8"/>
    <p:sldLayoutId id="2147483687" r:id="rId9"/>
    <p:sldLayoutId id="2147483690" r:id="rId10"/>
    <p:sldLayoutId id="2147483691" r:id="rId11"/>
    <p:sldLayoutId id="2147483685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ts val="5500"/>
        </a:lnSpc>
        <a:spcBef>
          <a:spcPct val="0"/>
        </a:spcBef>
        <a:buNone/>
        <a:defRPr lang="en-US" sz="5000" b="1" kern="1200" spc="-100" baseline="0" dirty="0">
          <a:solidFill>
            <a:srgbClr val="E90C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216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‒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-"/>
        <a:defRPr sz="2300" kern="1200">
          <a:solidFill>
            <a:srgbClr val="371E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ot-line_granty@asd-software.cz" TargetMode="External"/><Relationship Id="rId2" Type="http://schemas.openxmlformats.org/officeDocument/2006/relationships/hyperlink" Target="https://granty.praha.eu/GrantyPorta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ha.eu/jnp/cz/o_meste/zivot_v_praze/podnikani/dobre_vedet/strategicky_plan.html" TargetMode="External"/><Relationship Id="rId2" Type="http://schemas.openxmlformats.org/officeDocument/2006/relationships/hyperlink" Target="http://kreativnipraha.eu/uploads/assets/Kulturni%20politika%20HMP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kultura.praha.eu/public/71/dd/36/3421483_1226777_PROGRAM_PODPORY_KUL_PRO_JEDNOLETE_DOTACE_V_ROCE_2023_A_PRO_VICELETE_DOTACE_NA_LETA_2024__2027.pdf" TargetMode="External"/><Relationship Id="rId5" Type="http://schemas.openxmlformats.org/officeDocument/2006/relationships/hyperlink" Target="https://kultura.praha.eu/jnp/cz/granty/dulezite_dokumenty/dotacni_system_hl_m_prahy_v_oblasti.xhtml" TargetMode="External"/><Relationship Id="rId4" Type="http://schemas.openxmlformats.org/officeDocument/2006/relationships/hyperlink" Target="https://kultura.praha.eu/jnp/cz/granty/archiv/programove_dotace_2022/zasady_pro_poskytovani_dotaci_hmp_v.x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4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Seminář pro žadatele </a:t>
            </a:r>
            <a:br>
              <a:rPr lang="cs-CZ" sz="4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dotační podporu hlavního města Prahy </a:t>
            </a:r>
            <a:br>
              <a:rPr lang="cs-CZ" sz="4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 oblasti kultury </a:t>
            </a:r>
            <a:br>
              <a:rPr lang="cs-CZ" sz="4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umění na rok 2023 </a:t>
            </a:r>
            <a:br>
              <a:rPr lang="cs-CZ" sz="4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víceleté dotace na léta 2024 - 2027</a:t>
            </a:r>
            <a:endParaRPr lang="cs-CZ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35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/>
              <a:t>Opatření I. / nad 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854" y="1988072"/>
            <a:ext cx="7846291" cy="3810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provozování kulturního zařízení (ve všech oborech),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celoroční činnost souboru, uměleckého tělesa, produkční jednotky (v oborech A, B, C, D),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velké festivaly, výběrové přehlídky (ve všech oborech),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podpora spoluúčasti na mezinárodních zahraničních projektech, podpora projektů s účastí zahraničních umělců na území HMP, umělecké rezidence (ve všech oborech).</a:t>
            </a:r>
          </a:p>
          <a:p>
            <a:pPr marL="457200" indent="-457200">
              <a:buFont typeface="+mj-lt"/>
              <a:buAutoNum type="alphaLcParenR"/>
            </a:pPr>
            <a:endParaRPr lang="cs-CZ" sz="1800" dirty="0">
              <a:latin typeface="+mj-lt"/>
            </a:endParaRP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75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zpřístupňování kultury a umění (</a:t>
            </a:r>
            <a:r>
              <a:rPr lang="cs-CZ" u="sng" dirty="0"/>
              <a:t>víceletá dotace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379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/>
              <a:t>Opatření II. / nad 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189" y="1688502"/>
            <a:ext cx="8373934" cy="4106661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endParaRPr lang="cs-CZ" sz="1600" b="0" i="0" u="none" strike="noStrike" baseline="0" dirty="0"/>
          </a:p>
          <a:p>
            <a:pPr marL="457200" indent="-457200">
              <a:buFont typeface="+mj-lt"/>
              <a:buAutoNum type="alphaLcParenR"/>
            </a:pPr>
            <a:r>
              <a:rPr lang="cs-CZ" sz="1600" b="0" i="0" u="none" strike="noStrike" baseline="0" dirty="0"/>
              <a:t>minimální návštěvnost 5.000 platících diváků / rok</a:t>
            </a:r>
            <a:r>
              <a:rPr lang="cs-CZ" sz="1600" dirty="0"/>
              <a:t> (za roky 2018 a 2019)</a:t>
            </a:r>
            <a:endParaRPr lang="cs-CZ" sz="1600" b="0" i="0" u="none" strike="noStrike" baseline="0" dirty="0"/>
          </a:p>
          <a:p>
            <a:pPr marL="457200" indent="-457200">
              <a:buFont typeface="+mj-lt"/>
              <a:buAutoNum type="alphaLcParenR"/>
            </a:pPr>
            <a:r>
              <a:rPr lang="cs-CZ" sz="1600" dirty="0"/>
              <a:t>m</a:t>
            </a:r>
            <a:r>
              <a:rPr lang="cs-CZ" sz="1600" b="0" i="0" u="none" strike="noStrike" baseline="0" dirty="0"/>
              <a:t>inimální délka trvání 3 dny, 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1600" b="0" i="0" u="none" strike="noStrike" baseline="0" dirty="0"/>
              <a:t>náklady na projekt v minimální výši 10.000.000 Kč,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600" b="0" i="0" u="none" strike="noStrike" baseline="0" dirty="0"/>
              <a:t>požadovaná výše dotace nesmí přesáhnout 35 % způsobilých nákladů </a:t>
            </a:r>
            <a:r>
              <a:rPr lang="cs-CZ" sz="1600" dirty="0"/>
              <a:t>p</a:t>
            </a:r>
            <a:r>
              <a:rPr lang="cs-CZ" sz="1600" b="0" i="0" u="none" strike="noStrike" baseline="0" dirty="0"/>
              <a:t>rojektu,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600" dirty="0"/>
              <a:t>p</a:t>
            </a:r>
            <a:r>
              <a:rPr lang="cs-CZ" sz="1600" b="0" i="0" u="none" strike="noStrike" baseline="0" dirty="0"/>
              <a:t>rojekt se vstupným, 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600" dirty="0"/>
              <a:t>kontinuální trvání projektu nejméně 4 roky,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600" dirty="0"/>
              <a:t>p</a:t>
            </a:r>
            <a:r>
              <a:rPr lang="cs-CZ" sz="1600" b="0" i="0" u="none" strike="noStrike" baseline="0" dirty="0"/>
              <a:t>rogram s aktivní účastí zahraničních umělců.</a:t>
            </a:r>
          </a:p>
          <a:p>
            <a:pPr marL="0" indent="0">
              <a:buNone/>
            </a:pPr>
            <a:endParaRPr lang="cs-CZ" sz="1600" b="0" i="0" u="none" strike="noStrike" baseline="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666" y="1046205"/>
            <a:ext cx="8352668" cy="6422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/>
              <a:t>Profilové festivaly (víceletá dotace)</a:t>
            </a:r>
          </a:p>
        </p:txBody>
      </p:sp>
    </p:spTree>
    <p:extLst>
      <p:ext uri="{BB962C8B-B14F-4D97-AF65-F5344CB8AC3E}">
        <p14:creationId xmlns:p14="http://schemas.microsoft.com/office/powerpoint/2010/main" val="150478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/>
          <a:lstStyle/>
          <a:p>
            <a:r>
              <a:rPr lang="cs-CZ" dirty="0"/>
              <a:t>Opatření III. / nad 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189" y="1688502"/>
            <a:ext cx="8373934" cy="4106661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endParaRPr lang="cs-CZ" sz="1800" dirty="0">
              <a:latin typeface="+mj-lt"/>
            </a:endParaRP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provozování kulturního zařízení (ve všech oborech),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celoroční činnost souboru, uměleckého tělesa, produkční jednotky (v oborech A, B, C, D),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festivaly, výběrové přehlídky a oborové umělecké ceny a výstavy (ve všech oborech),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vydávání hudby a literatury, včetně e-knih,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>
                <a:latin typeface="+mj-lt"/>
              </a:rPr>
              <a:t>prezentace na zahraničních festivalech a přehlídkách, podpora spoluúčasti na mezinárodních zahraničních projektech, podpora projektů s účastí zahraničních umělců na území HMP, umělecké rezidence (ve všech oborech).</a:t>
            </a:r>
          </a:p>
          <a:p>
            <a:pPr marL="0" indent="0">
              <a:buNone/>
            </a:pPr>
            <a:r>
              <a:rPr lang="cs-CZ" sz="1800" dirty="0"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endParaRPr lang="cs-CZ" sz="1800" dirty="0">
              <a:latin typeface="+mj-lt"/>
            </a:endParaRPr>
          </a:p>
          <a:p>
            <a:pPr marL="0" indent="0">
              <a:buNone/>
            </a:pPr>
            <a:endParaRPr lang="cs-CZ" sz="1800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666" y="1046205"/>
            <a:ext cx="8352668" cy="644484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/>
              <a:t>Podpora zpřístupňování kultury a umění (jednoletá dotace)</a:t>
            </a:r>
          </a:p>
        </p:txBody>
      </p:sp>
    </p:spTree>
    <p:extLst>
      <p:ext uri="{BB962C8B-B14F-4D97-AF65-F5344CB8AC3E}">
        <p14:creationId xmlns:p14="http://schemas.microsoft.com/office/powerpoint/2010/main" val="128083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sz="4400" dirty="0"/>
              <a:t>Opatření IV. / 100.000-500.000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730" y="1648033"/>
            <a:ext cx="8373934" cy="4109938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endParaRPr lang="cs-CZ" sz="1800" dirty="0"/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celoroční činnost uměleckých souborů, těles a produkčních jednotek, provozování kulturních zařízení, jednorázové projekty (nastudování, reprízování), malé festivaly, cykly a soutěže (ve všech oborech), výstavy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vydávání hudby a literatury, včetně e-knih,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prezentace na zahraničních festivalech a přehlídkách, podpora spoluúčasti na mezinárodních zahraničních projektech, podpora projektů s účastí zahraničních umělců na území HMP, umělecké rezidence (ve všech oborech).</a:t>
            </a:r>
          </a:p>
          <a:p>
            <a:pPr marL="0" indent="0" algn="l">
              <a:buNone/>
            </a:pPr>
            <a:endParaRPr lang="cs-CZ" sz="1800" dirty="0"/>
          </a:p>
          <a:p>
            <a:pPr marL="0" indent="0" algn="l">
              <a:buNone/>
            </a:pPr>
            <a:r>
              <a:rPr lang="cs-CZ" sz="1800" dirty="0"/>
              <a:t>Výsledkem Projektu musí být vznik či realizace kvalitního uměleckého díla nebo musí být Projekt </a:t>
            </a:r>
            <a:r>
              <a:rPr lang="cs-CZ" sz="1800" b="1" dirty="0"/>
              <a:t>inovativní</a:t>
            </a:r>
            <a:r>
              <a:rPr lang="cs-CZ" sz="1800" dirty="0"/>
              <a:t> tematicky, formálně nebo způsobem zpřístupnění veřejnosti.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Podpora kultury a umění – nastudování, prezentace (jednoletá dotace)</a:t>
            </a:r>
          </a:p>
        </p:txBody>
      </p:sp>
    </p:spTree>
    <p:extLst>
      <p:ext uri="{BB962C8B-B14F-4D97-AF65-F5344CB8AC3E}">
        <p14:creationId xmlns:p14="http://schemas.microsoft.com/office/powerpoint/2010/main" val="3959366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V. / 50.000-100.000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sz="1800" dirty="0"/>
              <a:t>oborové neprofesionální přehlídky, výstavy a soutěže (ve všech oborech),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činnost zájmových kulturních těles, včetně činnosti pěveckých sborů (ve všech oborech),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800" dirty="0"/>
              <a:t>umění a kultura v lokalitách, rozvoj komunit (ve všech oborech).</a:t>
            </a:r>
          </a:p>
          <a:p>
            <a:pPr marL="457200" indent="-457200">
              <a:buFont typeface="+mj-lt"/>
              <a:buAutoNum type="alphaLcParenR"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Projekt musí rozvíjet kulturu v lokalitách na </a:t>
            </a:r>
            <a:r>
              <a:rPr lang="cs-CZ" sz="1800" b="1" dirty="0"/>
              <a:t>neprofesionální/dobrovolnické bázi</a:t>
            </a:r>
            <a:r>
              <a:rPr lang="cs-CZ" sz="1800" dirty="0"/>
              <a:t>, nebo musí podporovat rozvoj kreativity a participace nejširší veřejnosti.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800" dirty="0"/>
              <a:t>Komunitní umění, neprofesionální kulturní aktivity a rozvoj lokalit (jednoletá dotace)</a:t>
            </a:r>
          </a:p>
        </p:txBody>
      </p:sp>
    </p:spTree>
    <p:extLst>
      <p:ext uri="{BB962C8B-B14F-4D97-AF65-F5344CB8AC3E}">
        <p14:creationId xmlns:p14="http://schemas.microsoft.com/office/powerpoint/2010/main" val="90047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sz="4200" dirty="0"/>
              <a:t>Opatření VI. / 100.000-2.000.000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Projekt musí přispívat k modernizaci infrastruktury pro realizaci kulturní a umělecké činnosti v Praze. Způsobilými náklady investiční podpory v souladu s čl. 53 odst. 4, písm. a) a e) ONBV jsou: </a:t>
            </a:r>
          </a:p>
          <a:p>
            <a:pPr marL="0" indent="0">
              <a:buNone/>
            </a:pPr>
            <a:endParaRPr lang="cs-CZ" sz="1800" dirty="0"/>
          </a:p>
          <a:p>
            <a:pPr marL="457200" indent="-457200">
              <a:buAutoNum type="alphaLcParenR"/>
            </a:pPr>
            <a:r>
              <a:rPr lang="cs-CZ" sz="1800" dirty="0"/>
              <a:t>náklady na modernizaci, pořízení, zachování nebo zlepšení infrastruktury, jejíž časová či prostorová kapacita se používá nejméně z 80 % ročně pro kulturní účely,</a:t>
            </a:r>
          </a:p>
          <a:p>
            <a:pPr marL="457200" indent="-457200">
              <a:buAutoNum type="alphaLcParenR"/>
            </a:pPr>
            <a:r>
              <a:rPr lang="cs-CZ" sz="1800" dirty="0"/>
              <a:t>náklady na kulturní projekty a činnosti.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93608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/>
              <a:t>Investiční podpora (jednoletá dotace) </a:t>
            </a:r>
          </a:p>
        </p:txBody>
      </p:sp>
    </p:spTree>
    <p:extLst>
      <p:ext uri="{BB962C8B-B14F-4D97-AF65-F5344CB8AC3E}">
        <p14:creationId xmlns:p14="http://schemas.microsoft.com/office/powerpoint/2010/main" val="127125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Autofit/>
          </a:bodyPr>
          <a:lstStyle/>
          <a:p>
            <a:r>
              <a:rPr lang="cs-CZ" sz="4000" dirty="0"/>
              <a:t>Opatření VII. / 200.000-1.500.000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887248"/>
            <a:ext cx="8522465" cy="439141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800" b="1" dirty="0"/>
              <a:t>Podpora Projektů scénického umění</a:t>
            </a:r>
            <a:r>
              <a:rPr lang="cs-CZ" sz="1800" dirty="0"/>
              <a:t>, které doplňují a rozšiřují rozmanitost kulturní infrastruktury pro </a:t>
            </a:r>
            <a:r>
              <a:rPr lang="cs-CZ" sz="1800" b="1" dirty="0"/>
              <a:t>prezentaci živého umění v Praze</a:t>
            </a:r>
            <a:r>
              <a:rPr lang="cs-CZ" sz="1800" dirty="0"/>
              <a:t>. </a:t>
            </a:r>
          </a:p>
          <a:p>
            <a:pPr>
              <a:buFontTx/>
              <a:buChar char="-"/>
            </a:pPr>
            <a:r>
              <a:rPr lang="cs-CZ" sz="1800" dirty="0"/>
              <a:t>Žadatel doloží minimálně </a:t>
            </a:r>
            <a:r>
              <a:rPr lang="cs-CZ" sz="1800" b="1" dirty="0"/>
              <a:t>8.000 ks prodaných vstupenek</a:t>
            </a:r>
            <a:r>
              <a:rPr lang="cs-CZ" sz="1800" dirty="0"/>
              <a:t> (v minimální hodnotě 100 Kč za vstupenku) za rok 2019 .</a:t>
            </a:r>
          </a:p>
          <a:p>
            <a:pPr>
              <a:buFontTx/>
              <a:buChar char="-"/>
            </a:pPr>
            <a:r>
              <a:rPr lang="cs-CZ" sz="1800" dirty="0"/>
              <a:t>Dotace bude vypočtena jako násobek počtu doložených vstupenek za rok 2019 částkou 25 Kč. </a:t>
            </a:r>
          </a:p>
          <a:p>
            <a:pPr algn="l"/>
            <a:r>
              <a:rPr lang="cs-CZ" sz="1800" dirty="0"/>
              <a:t>Dotace je vázána na naplnění výkonových ukazatelů, kterými pro rok 2023 jsou: minimálně 8.000 ks prodaných vstupenek a </a:t>
            </a:r>
            <a:r>
              <a:rPr lang="cs-CZ" sz="1800" b="0" i="0" u="none" strike="noStrike" baseline="0" dirty="0"/>
              <a:t> v jeho činnosti převažuje prezentace živého scénického umění</a:t>
            </a:r>
            <a:r>
              <a:rPr lang="cs-CZ" sz="1800" dirty="0"/>
              <a:t>. V případě nenaplnění výkonových ukazatelů, bude podpora krácena nebo její část vrácena.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74400" y="816637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400" dirty="0"/>
              <a:t>Podpora rozmanitosti kulturní infrastruktury (jednoletá dotace) </a:t>
            </a:r>
          </a:p>
        </p:txBody>
      </p:sp>
    </p:spTree>
    <p:extLst>
      <p:ext uri="{BB962C8B-B14F-4D97-AF65-F5344CB8AC3E}">
        <p14:creationId xmlns:p14="http://schemas.microsoft.com/office/powerpoint/2010/main" val="3735065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Limit počtu podaných žádostí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540329"/>
            <a:ext cx="8534822" cy="410993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Dohromady může jeden Žadatel podat až </a:t>
            </a:r>
            <a:r>
              <a:rPr lang="cs-CZ" b="1" dirty="0">
                <a:solidFill>
                  <a:srgbClr val="FF0000"/>
                </a:solidFill>
              </a:rPr>
              <a:t>tři Žádosti </a:t>
            </a:r>
            <a:r>
              <a:rPr lang="cs-CZ" dirty="0"/>
              <a:t>v rámci </a:t>
            </a:r>
            <a:r>
              <a:rPr lang="cs-CZ" b="1" dirty="0"/>
              <a:t>Opatření I. - VI. </a:t>
            </a:r>
            <a:r>
              <a:rPr lang="cs-CZ" dirty="0"/>
              <a:t>Nad rámec tohoto limitu Žadatel může podat </a:t>
            </a:r>
            <a:r>
              <a:rPr lang="cs-CZ" b="1" dirty="0"/>
              <a:t>libovolný počet Žádostí na zahraniční spolupráci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Pokud Žadatel podá Žádost v rámci </a:t>
            </a:r>
            <a:r>
              <a:rPr lang="cs-CZ" b="1" dirty="0"/>
              <a:t>Opatření VII., </a:t>
            </a:r>
            <a:r>
              <a:rPr lang="cs-CZ" dirty="0"/>
              <a:t>nemůže podat žádnou další Žádost v Programu (jedno IČO/jedna scéna). </a:t>
            </a:r>
          </a:p>
        </p:txBody>
      </p:sp>
    </p:spTree>
    <p:extLst>
      <p:ext uri="{BB962C8B-B14F-4D97-AF65-F5344CB8AC3E}">
        <p14:creationId xmlns:p14="http://schemas.microsoft.com/office/powerpoint/2010/main" val="431511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607" y="205103"/>
            <a:ext cx="8373934" cy="754605"/>
          </a:xfrm>
        </p:spPr>
        <p:txBody>
          <a:bodyPr>
            <a:normAutofit fontScale="90000"/>
          </a:bodyPr>
          <a:lstStyle/>
          <a:p>
            <a:r>
              <a:rPr lang="cs-CZ" dirty="0"/>
              <a:t>Aplikace Blokové výjimky EU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682872"/>
              </p:ext>
            </p:extLst>
          </p:nvPr>
        </p:nvGraphicFramePr>
        <p:xfrm>
          <a:off x="222422" y="1062683"/>
          <a:ext cx="8560852" cy="4872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0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7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1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1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21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86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i="0" u="none" strike="noStrike" baseline="0" dirty="0">
                          <a:latin typeface="TimesNewRomanPS-BoldMT"/>
                        </a:rPr>
                        <a:t>Režim poskytnutí Dotace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Maximální podíl HMP na způsobilých nákladech Projektu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Minimální požadovaná částka na Projekt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Maximální výše Dotace pro jednoho Žadatele</a:t>
                      </a:r>
                      <a:endParaRPr lang="cs-CZ" sz="11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8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I. Podpora zpřístupňování kultury a umění (víceletá</a:t>
                      </a:r>
                      <a:r>
                        <a:rPr lang="cs-CZ" sz="900" baseline="0" dirty="0">
                          <a:effectLst/>
                        </a:rPr>
                        <a:t> dotace)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cs-CZ" sz="800" b="0" i="0" u="none" strike="noStrike" baseline="0" dirty="0">
                          <a:latin typeface="+mn-lt"/>
                        </a:rPr>
                        <a:t>podle Článku 53 odst. 7 </a:t>
                      </a:r>
                      <a:r>
                        <a:rPr lang="cs-CZ" sz="800" b="1" i="0" u="none" strike="noStrike" baseline="0" dirty="0">
                          <a:latin typeface="+mn-lt"/>
                        </a:rPr>
                        <a:t>ONBV</a:t>
                      </a:r>
                      <a:r>
                        <a:rPr lang="cs-CZ" sz="800" b="0" i="0" u="none" strike="noStrike" baseline="0" dirty="0">
                          <a:latin typeface="+mn-lt"/>
                        </a:rPr>
                        <a:t> a nesmí přesáhnout </a:t>
                      </a:r>
                      <a:r>
                        <a:rPr lang="pl-PL" sz="800" b="0" i="0" u="none" strike="noStrike" baseline="0" dirty="0">
                          <a:latin typeface="+mn-lt"/>
                        </a:rPr>
                        <a:t>částku, která je nezbytná k pokrytí </a:t>
                      </a:r>
                      <a:r>
                        <a:rPr lang="cs-CZ" sz="800" b="0" i="0" u="none" strike="noStrike" baseline="0" dirty="0">
                          <a:latin typeface="+mn-lt"/>
                        </a:rPr>
                        <a:t>provozních ztrát; při vydávání literatury bude </a:t>
                      </a:r>
                      <a:r>
                        <a:rPr lang="pl-PL" sz="800" b="0" i="0" u="none" strike="noStrike" baseline="0" dirty="0">
                          <a:latin typeface="+mn-lt"/>
                        </a:rPr>
                        <a:t>Dotace poskytována podle Článku 53 </a:t>
                      </a:r>
                      <a:r>
                        <a:rPr lang="cs-CZ" sz="800" b="0" i="0" u="none" strike="noStrike" baseline="0" dirty="0">
                          <a:latin typeface="+mn-lt"/>
                        </a:rPr>
                        <a:t>odst. 9 ONBV a nesmí přesáhnout rozdíl mezi způsobilými náklady a diskontovanými výnosy</a:t>
                      </a:r>
                      <a:endParaRPr lang="cs-CZ" sz="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b="0" i="0" u="none" strike="noStrike" baseline="0" dirty="0">
                          <a:latin typeface="+mn-lt"/>
                        </a:rPr>
                        <a:t>do výše 70 % způsobilých nákladů Účelu s výjimkou Projektu určeného dětem, občanům v nepříznivé sociální situaci a u Projektu bez vstupného, kdy Dotace nesmí přesáhnout částku, která je nezbytná k pokrytí provozních ztrát</a:t>
                      </a:r>
                      <a:endParaRPr lang="cs-CZ" sz="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není stanoveno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4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Opatření II. Profilové festivaly (víceletá dotace)</a:t>
                      </a:r>
                      <a:endParaRPr kumimoji="0" lang="cs-CZ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do výše 35% způsobilých nákladů účelu</a:t>
                      </a: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r>
                        <a:rPr lang="cs-CZ" sz="900" b="1" dirty="0">
                          <a:effectLst/>
                        </a:rPr>
                        <a:t>           500.000 Kč</a:t>
                      </a:r>
                      <a:endParaRPr lang="cs-CZ" dirty="0"/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není stanoveno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3254305369"/>
                  </a:ext>
                </a:extLst>
              </a:tr>
              <a:tr h="506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III. Podpora zpřístupňování kultury a umění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sz="800" dirty="0">
                          <a:latin typeface="+mn-lt"/>
                        </a:rPr>
                        <a:t>do výše 70 % způsobilých nákladů Účelu s výjimkou Projektu určeného dětem, občanům v nepříznivé sociální situaci a u Projektu bez vstupného, kdy Dotace nesmí přesáhnout částku, která je nezbytná k pokrytí provozních ztrát</a:t>
                      </a: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není stanoveno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3491487166"/>
                  </a:ext>
                </a:extLst>
              </a:tr>
              <a:tr h="48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IV. Podpora kultury a umění – nastudování a prezentace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0" lang="cs-CZ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podle Článku 53 odst. 7 </a:t>
                      </a:r>
                      <a:r>
                        <a:rPr kumimoji="0" lang="cs-CZ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ONBV</a:t>
                      </a:r>
                      <a:r>
                        <a:rPr kumimoji="0" lang="cs-CZ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nesmí přesáhnout </a:t>
                      </a:r>
                      <a:r>
                        <a:rPr kumimoji="0" lang="pl-P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částku, která je nezbytná k pokrytí </a:t>
                      </a:r>
                      <a:r>
                        <a:rPr kumimoji="0" lang="cs-CZ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provozních ztrát</a:t>
                      </a:r>
                      <a:endParaRPr lang="cs-CZ" sz="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2519854708"/>
                  </a:ext>
                </a:extLst>
              </a:tr>
              <a:tr h="583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V. Komunitní umění, neprofesionální kulturní aktivity a rozvoj lokalit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50.000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969124423"/>
                  </a:ext>
                </a:extLst>
              </a:tr>
              <a:tr h="74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VI. Investiční podpora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podle Článku 53 odst. 6 ONBV s tím, že Dotace nesmí přesáhnout výši rozdílu mezi způsobilými náklady a provozním ziskem z investice. Od způsobilých nákladů se odečte provozní zisk, a to ex ante na základě odůvodněných odhadů (rozpočtu) bez dalšího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 výše rozdílu mezi způsobilými náklady a</a:t>
                      </a:r>
                    </a:p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provozním ziskem z investice (tedy až do</a:t>
                      </a:r>
                    </a:p>
                    <a:p>
                      <a:pPr algn="l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100 %)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2.000.000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6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Opatření VII. Podpora rozmanitosti kulturní infrastruktury </a:t>
                      </a:r>
                      <a:endParaRPr lang="cs-CZ" sz="11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  <a:latin typeface="+mn-lt"/>
                        </a:rPr>
                        <a:t>v režimu </a:t>
                      </a:r>
                      <a:r>
                        <a:rPr lang="cs-CZ" sz="800" b="1" dirty="0">
                          <a:effectLst/>
                          <a:latin typeface="+mn-lt"/>
                        </a:rPr>
                        <a:t>de </a:t>
                      </a:r>
                      <a:r>
                        <a:rPr lang="cs-CZ" sz="800" b="1" dirty="0" err="1">
                          <a:effectLst/>
                          <a:latin typeface="+mn-lt"/>
                        </a:rPr>
                        <a:t>minimis</a:t>
                      </a:r>
                      <a:r>
                        <a:rPr lang="cs-CZ" sz="8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800" dirty="0">
                          <a:effectLst/>
                          <a:latin typeface="+mn-lt"/>
                        </a:rPr>
                        <a:t>do max. výše 200.000 EUR za tři po sobě jdoucí jednoletá účetní období </a:t>
                      </a:r>
                      <a:endParaRPr lang="cs-CZ" sz="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800" b="0" i="0" u="none" strike="noStrike" baseline="0" dirty="0">
                          <a:latin typeface="+mn-lt"/>
                        </a:rPr>
                        <a:t>Pokud by poskytnutím Dotace u </a:t>
                      </a:r>
                      <a:r>
                        <a:rPr lang="cs-CZ" sz="800" b="0" i="0" u="none" strike="noStrike" baseline="0" dirty="0">
                          <a:latin typeface="+mn-lt"/>
                        </a:rPr>
                        <a:t>Žadatele došlo k překročení limitní částky de minimis, Dotace nebude poskytnuta, resp. bude navržena maximálně do výše limitu de </a:t>
                      </a:r>
                      <a:r>
                        <a:rPr lang="cs-CZ" sz="800" b="0" i="0" u="none" strike="noStrike" baseline="0" dirty="0" err="1">
                          <a:latin typeface="+mn-lt"/>
                        </a:rPr>
                        <a:t>minimis</a:t>
                      </a:r>
                      <a:r>
                        <a:rPr lang="cs-CZ" sz="800" b="0" i="0" u="none" strike="noStrike" baseline="0" dirty="0">
                          <a:latin typeface="+mn-lt"/>
                        </a:rPr>
                        <a:t>.</a:t>
                      </a:r>
                      <a:endParaRPr lang="cs-CZ" sz="8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200.000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</a:rPr>
                        <a:t>1.500.000 Kč</a:t>
                      </a:r>
                      <a:endParaRPr lang="cs-CZ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4331" marR="6433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027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Objem peněžních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1" y="1764284"/>
            <a:ext cx="8621318" cy="4109938"/>
          </a:xfrm>
        </p:spPr>
        <p:txBody>
          <a:bodyPr/>
          <a:lstStyle/>
          <a:p>
            <a:r>
              <a:rPr lang="cs-CZ" sz="1800" dirty="0"/>
              <a:t>Předpokládaný celkový objem peněžních prostředků vyčleněných v rozpočtu na financování Programu je </a:t>
            </a:r>
            <a:r>
              <a:rPr lang="cs-CZ" sz="1800" b="1" dirty="0"/>
              <a:t>380.000.000 Kč </a:t>
            </a:r>
            <a:r>
              <a:rPr lang="cs-CZ" sz="1800" b="1" dirty="0">
                <a:solidFill>
                  <a:srgbClr val="FF0000"/>
                </a:solidFill>
              </a:rPr>
              <a:t>(podléhá schválení rozpočtu ZHMP)</a:t>
            </a: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Víceletými Dotacemi je </a:t>
            </a:r>
            <a:r>
              <a:rPr lang="cs-CZ" sz="1800"/>
              <a:t>vázáno 263.120.000 </a:t>
            </a:r>
            <a:r>
              <a:rPr lang="cs-CZ" sz="1800" dirty="0"/>
              <a:t>Kč, </a:t>
            </a:r>
            <a:r>
              <a:rPr lang="pl-PL" sz="1800" b="1" dirty="0">
                <a:solidFill>
                  <a:srgbClr val="FF0000"/>
                </a:solidFill>
              </a:rPr>
              <a:t>na jednoleté Dotace zbývá rozdělit 116.880.000 Kč.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Mezi jednotlivá jednoletá Opatření se předpokládá rozdělit z 111.280.000 Kč: </a:t>
            </a:r>
          </a:p>
          <a:p>
            <a:pPr marL="469800" lvl="1" indent="0">
              <a:buNone/>
            </a:pPr>
            <a:r>
              <a:rPr lang="cs-CZ" sz="1800" b="1" dirty="0">
                <a:solidFill>
                  <a:schemeClr val="tx1"/>
                </a:solidFill>
              </a:rPr>
              <a:t>Opatření III. 60 %, Opatření IV. 27 %, Opatření V. 3 %, Opatření VI. 2 %, Opatření VII. 8 % </a:t>
            </a:r>
          </a:p>
        </p:txBody>
      </p:sp>
    </p:spTree>
    <p:extLst>
      <p:ext uri="{BB962C8B-B14F-4D97-AF65-F5344CB8AC3E}">
        <p14:creationId xmlns:p14="http://schemas.microsoft.com/office/powerpoint/2010/main" val="91230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C3C4EA-5A84-4D9E-99C0-87471CBD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1E6C14A-C866-4076-A310-82BE1C234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289786"/>
            <a:ext cx="8994912" cy="4717314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cs-CZ" dirty="0"/>
              <a:t>Úvodní slovo </a:t>
            </a:r>
            <a:r>
              <a:rPr lang="cs-CZ" b="0" i="0" u="none" strike="noStrike" baseline="0" dirty="0"/>
              <a:t>MgA. Hany Třeštíkové, radní pro kulturu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cs-CZ" dirty="0"/>
              <a:t>    </a:t>
            </a:r>
            <a:r>
              <a:rPr lang="cs-CZ" b="0" i="0" u="none" strike="noStrike" baseline="0" dirty="0"/>
              <a:t>a  úvodní slovo Mgr. Martina Bendy, předsedy komise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Rady hl. m.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cs-CZ" sz="2400" dirty="0">
                <a:ea typeface="Times New Roman" panose="02020603050405020304" pitchFamily="18" charset="0"/>
              </a:rPr>
              <a:t>    </a:t>
            </a:r>
            <a:r>
              <a:rPr lang="cs-CZ" sz="2400" dirty="0">
                <a:effectLst/>
                <a:ea typeface="Times New Roman" panose="02020603050405020304" pitchFamily="18" charset="0"/>
              </a:rPr>
              <a:t>Prahy pro udělování dotací v oblasti kultury a umění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cs-CZ" dirty="0"/>
              <a:t>2. Harmonogram Programu podpory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3. Zásadní změny v Programu podpory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4.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Registrace a přihlášení do Formuláře žádosti (ASD Software)</a:t>
            </a: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4. Představení Formuláře žádosti 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(ASD Software, s.r.o.)</a:t>
            </a:r>
            <a:endParaRPr lang="cs-CZ" dirty="0"/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5. Podání žádosti přes Portál finanční podpory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/>
              <a:t>6. Otázky a odpovědi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06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Nezpůsobilé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19441"/>
            <a:ext cx="8373934" cy="41099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nemovitých věcí, bytů či nebytových prostor, stavební úpravy, architektonické studie a projektová dokumentace;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související s provozem např. parkoviště, příjezdové cesty, ostatní plochy;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související s pořízením motorového vozidla, jeho technickou údržbou a opravou a náklady související s jeho pojištěním;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na administraci veřejné zakázky, poradenství, právní služby bezprostředně nesouvisející s realizací Projektu,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úhrada finančního leasingu a úvěru;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úhrada DPH (u plátců DPH);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nákup volnočasového textilu a obuvi (netýká se rekvizit a kostýmů);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534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540329"/>
            <a:ext cx="8373934" cy="41099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za regenerační, rekondiční a rehabilitační služby, ošetření a léčení zranění;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na vzdělávání, kurzy, vzdělávací semináře, oborové soustředění bezprostředně nesouvisející s realizací Projektu;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pohoštění a občerstvení;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náklady spojené s působením mimo území hl. m. Prahy v ČR;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mzdové náklady na osobní asistenci již hrazenou ze sociálních rozpočtů a jakékoliv náklady nárokovatelné ze sociálního nebo zdravotního systému;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peněžité dary a květinové dary (vyjma finančních cen pro účastníky);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odpisy.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Nezpůsobilé náklady</a:t>
            </a:r>
          </a:p>
        </p:txBody>
      </p:sp>
    </p:spTree>
    <p:extLst>
      <p:ext uri="{BB962C8B-B14F-4D97-AF65-F5344CB8AC3E}">
        <p14:creationId xmlns:p14="http://schemas.microsoft.com/office/powerpoint/2010/main" val="2428696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Podmínky 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540329"/>
            <a:ext cx="8373934" cy="4408034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Podmínkou poskytnutí Dotace je, že Žadatel nemá současně podanou Žádost na stejný Účel na tomto či jiném odboru Magistrátu HMP nebo v jiném programu vyhlašovaném HMP. </a:t>
            </a:r>
          </a:p>
          <a:p>
            <a:endParaRPr lang="cs-CZ" dirty="0"/>
          </a:p>
          <a:p>
            <a:r>
              <a:rPr lang="cs-CZ" dirty="0"/>
              <a:t>Účel může být spolufinancován z obecních a krajských rozpočtů, státního rozpočtu, z prostředků evropských fondů a z jiných zdrojů (tzv. vícezdrojové financování). Duplicitní úhrada stejných výdajů z různých veřejných i jiných zdrojů není dovolena.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420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667" y="1259730"/>
            <a:ext cx="8557834" cy="4594970"/>
          </a:xfrm>
        </p:spPr>
        <p:txBody>
          <a:bodyPr/>
          <a:lstStyle/>
          <a:p>
            <a:r>
              <a:rPr lang="cs-CZ" sz="1800" b="1" dirty="0"/>
              <a:t>Odbor KUC </a:t>
            </a:r>
            <a:r>
              <a:rPr lang="cs-CZ" sz="1800" dirty="0"/>
              <a:t>posoudí, zda Žádost splňuje </a:t>
            </a:r>
            <a:r>
              <a:rPr lang="cs-CZ" sz="1800" b="1" dirty="0"/>
              <a:t>formální náležitosti</a:t>
            </a:r>
            <a:r>
              <a:rPr lang="cs-CZ" sz="1800" dirty="0"/>
              <a:t>, pokud je Žadatel nesplní Odbor KUC navrhne neposkytnutí Dotace na základě takové Žádosti. </a:t>
            </a:r>
          </a:p>
          <a:p>
            <a:r>
              <a:rPr lang="cs-CZ" sz="1800" dirty="0"/>
              <a:t>(účetní závěrky, výroční zprávy, povinné přílohy, FO doloží přílohu daňového přiznání, a spolky dodají výkaz).</a:t>
            </a:r>
          </a:p>
          <a:p>
            <a:endParaRPr lang="cs-CZ" sz="1800" dirty="0"/>
          </a:p>
          <a:p>
            <a:r>
              <a:rPr lang="cs-CZ" sz="1800" b="1" dirty="0"/>
              <a:t>Ekonomičtí hodnotitelé </a:t>
            </a:r>
            <a:r>
              <a:rPr lang="cs-CZ" sz="1800" dirty="0"/>
              <a:t>vypracují </a:t>
            </a:r>
            <a:r>
              <a:rPr lang="cs-CZ" sz="1800" b="1" dirty="0"/>
              <a:t>ekonomický posudek </a:t>
            </a:r>
            <a:r>
              <a:rPr lang="cs-CZ" sz="1800" dirty="0"/>
              <a:t>každé Žádosti s požadovanou částkou </a:t>
            </a:r>
            <a:r>
              <a:rPr lang="cs-CZ" sz="1800" b="1" dirty="0"/>
              <a:t>nad 1.000.000 Kč </a:t>
            </a:r>
            <a:r>
              <a:rPr lang="cs-CZ" sz="1800" dirty="0"/>
              <a:t>(součet požadované částky všech Žádostí v případě podání více Žádostí jedním Žadatelem) a každé Žádosti o </a:t>
            </a:r>
            <a:r>
              <a:rPr lang="cs-CZ" sz="1800" b="1" dirty="0"/>
              <a:t>víceletou Dotaci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Věcné hodnocení provádí v prvním kole </a:t>
            </a:r>
            <a:r>
              <a:rPr lang="cs-CZ" sz="1800" b="1" dirty="0"/>
              <a:t>dva členové Komise Rady HMP </a:t>
            </a:r>
            <a:r>
              <a:rPr lang="cs-CZ" sz="1800" dirty="0"/>
              <a:t>a </a:t>
            </a:r>
            <a:r>
              <a:rPr lang="cs-CZ" sz="1800" b="1" dirty="0"/>
              <a:t>tři expertní hodnotitelé </a:t>
            </a:r>
            <a:r>
              <a:rPr lang="cs-CZ" sz="1800" dirty="0"/>
              <a:t>(dále jen „hodnotitelé“). O konečném návrhu výše Dotace rozhoduje Dotační komise ve 2. kole hodnocení.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93548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/>
              <a:t>1. a 2. kolo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046205"/>
            <a:ext cx="8559535" cy="466326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- V aplikaci hodnocení bude u každé Žádosti spočítán průměr bodového hodnocení.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Tx/>
              <a:buChar char="-"/>
            </a:pPr>
            <a:r>
              <a:rPr lang="cs-CZ" sz="1800" b="1" dirty="0"/>
              <a:t>Minimální bodová hranice </a:t>
            </a:r>
            <a:r>
              <a:rPr lang="cs-CZ" sz="1800" dirty="0"/>
              <a:t>pro poskytnutí jednoleté Dotace je </a:t>
            </a:r>
            <a:r>
              <a:rPr lang="cs-CZ" sz="1800" b="1" dirty="0">
                <a:solidFill>
                  <a:srgbClr val="FF0000"/>
                </a:solidFill>
              </a:rPr>
              <a:t>75 bodů </a:t>
            </a:r>
            <a:r>
              <a:rPr lang="cs-CZ" sz="1800" b="1" dirty="0"/>
              <a:t>v Opatření III. a VI., </a:t>
            </a:r>
            <a:r>
              <a:rPr lang="cs-CZ" sz="1800" dirty="0"/>
              <a:t>Žádost, která obdrží </a:t>
            </a:r>
            <a:r>
              <a:rPr lang="cs-CZ" sz="1800" b="1" dirty="0">
                <a:solidFill>
                  <a:srgbClr val="FF0000"/>
                </a:solidFill>
              </a:rPr>
              <a:t>0 – 74 bodů </a:t>
            </a:r>
            <a:r>
              <a:rPr lang="cs-CZ" sz="1800" dirty="0"/>
              <a:t>bude navržena k </a:t>
            </a:r>
            <a:r>
              <a:rPr lang="cs-CZ" sz="1800" b="1" dirty="0"/>
              <a:t>neposkytnutí Dotace. Minimální bodová hranice </a:t>
            </a:r>
            <a:r>
              <a:rPr lang="cs-CZ" sz="1800" dirty="0"/>
              <a:t>pro poskytnutí jednoleté Dotace </a:t>
            </a:r>
            <a:r>
              <a:rPr lang="cs-CZ" sz="1800" b="1" dirty="0"/>
              <a:t>v Opatření IV. a V.</a:t>
            </a:r>
            <a:r>
              <a:rPr lang="cs-CZ" sz="1800" dirty="0"/>
              <a:t> je </a:t>
            </a:r>
            <a:r>
              <a:rPr lang="cs-CZ" sz="1800" b="1" dirty="0">
                <a:solidFill>
                  <a:srgbClr val="FF0000"/>
                </a:solidFill>
              </a:rPr>
              <a:t>65 bodů</a:t>
            </a:r>
            <a:r>
              <a:rPr lang="cs-CZ" sz="1800" b="1">
                <a:solidFill>
                  <a:srgbClr val="FF0000"/>
                </a:solidFill>
              </a:rPr>
              <a:t>, </a:t>
            </a:r>
            <a:r>
              <a:rPr lang="cs-CZ" sz="1800"/>
              <a:t>Žádost, </a:t>
            </a:r>
            <a:r>
              <a:rPr lang="cs-CZ" sz="1800" dirty="0"/>
              <a:t>která obdrží </a:t>
            </a:r>
            <a:r>
              <a:rPr lang="cs-CZ" sz="1800" b="1" dirty="0">
                <a:solidFill>
                  <a:srgbClr val="FF0000"/>
                </a:solidFill>
              </a:rPr>
              <a:t>0 – 64 bodů </a:t>
            </a:r>
            <a:r>
              <a:rPr lang="cs-CZ" sz="1800" dirty="0"/>
              <a:t>bude navržena k </a:t>
            </a:r>
            <a:r>
              <a:rPr lang="cs-CZ" sz="1800" b="1" dirty="0"/>
              <a:t>neposkytnutí Dotace</a:t>
            </a:r>
            <a:r>
              <a:rPr lang="cs-CZ" sz="1800" dirty="0"/>
              <a:t>. </a:t>
            </a:r>
          </a:p>
          <a:p>
            <a:pPr>
              <a:buFontTx/>
              <a:buChar char="-"/>
            </a:pPr>
            <a:r>
              <a:rPr lang="cs-CZ" sz="1800" b="1" dirty="0"/>
              <a:t>Minimální bodová hranice </a:t>
            </a:r>
            <a:r>
              <a:rPr lang="cs-CZ" sz="1800" dirty="0"/>
              <a:t>pro poskytnutí </a:t>
            </a:r>
            <a:r>
              <a:rPr lang="cs-CZ" sz="1800" b="1" dirty="0">
                <a:solidFill>
                  <a:srgbClr val="FF0000"/>
                </a:solidFill>
              </a:rPr>
              <a:t>víceleté Dotace </a:t>
            </a:r>
            <a:r>
              <a:rPr lang="cs-CZ" sz="1800" b="1" dirty="0"/>
              <a:t>v Opatření I. a II. </a:t>
            </a:r>
            <a:r>
              <a:rPr lang="cs-CZ" sz="1800" dirty="0"/>
              <a:t>je </a:t>
            </a:r>
            <a:r>
              <a:rPr lang="cs-CZ" sz="1800" b="1" dirty="0">
                <a:solidFill>
                  <a:srgbClr val="FF0000"/>
                </a:solidFill>
              </a:rPr>
              <a:t>75 bodů. </a:t>
            </a:r>
            <a:r>
              <a:rPr lang="cs-CZ" sz="1800" dirty="0"/>
              <a:t>Žádost o víceletou Dotaci, která obdrží </a:t>
            </a:r>
            <a:r>
              <a:rPr lang="cs-CZ" sz="1800" b="1" dirty="0">
                <a:solidFill>
                  <a:srgbClr val="FF0000"/>
                </a:solidFill>
              </a:rPr>
              <a:t>0 – 74 bodů </a:t>
            </a:r>
            <a:r>
              <a:rPr lang="cs-CZ" sz="1800" dirty="0"/>
              <a:t>bude navržena k </a:t>
            </a:r>
            <a:r>
              <a:rPr lang="cs-CZ" sz="1800" b="1" dirty="0"/>
              <a:t>neposkytnutí Dotace. </a:t>
            </a:r>
          </a:p>
          <a:p>
            <a:pPr>
              <a:buFontTx/>
              <a:buChar char="-"/>
            </a:pPr>
            <a:r>
              <a:rPr lang="cs-CZ" sz="1800" dirty="0"/>
              <a:t>V případě, že Žádost obdrží </a:t>
            </a:r>
            <a:r>
              <a:rPr lang="cs-CZ" sz="1800" b="1" dirty="0"/>
              <a:t>v jakémkoli kritériu </a:t>
            </a:r>
            <a:r>
              <a:rPr lang="cs-CZ" sz="1800" b="1" dirty="0">
                <a:solidFill>
                  <a:srgbClr val="FF0000"/>
                </a:solidFill>
              </a:rPr>
              <a:t>0 až 6 bodů</a:t>
            </a:r>
            <a:r>
              <a:rPr lang="cs-CZ" sz="1800" dirty="0"/>
              <a:t>, bude navržena k </a:t>
            </a:r>
            <a:r>
              <a:rPr lang="cs-CZ" sz="1800" b="1" dirty="0"/>
              <a:t>neposkytnutí Dotace</a:t>
            </a:r>
            <a:r>
              <a:rPr lang="cs-CZ" sz="1800" dirty="0"/>
              <a:t>. V případě, že Žádost obdrží </a:t>
            </a:r>
            <a:r>
              <a:rPr lang="cs-CZ" sz="1800" b="1" dirty="0"/>
              <a:t>v jakémkoli kritériu </a:t>
            </a:r>
            <a:r>
              <a:rPr lang="cs-CZ" sz="1800" b="1" dirty="0">
                <a:solidFill>
                  <a:srgbClr val="FF0000"/>
                </a:solidFill>
              </a:rPr>
              <a:t>7 až 12 bodů</a:t>
            </a:r>
            <a:r>
              <a:rPr lang="cs-CZ" sz="1800" dirty="0"/>
              <a:t>, může být Žádosti navržena a poskytnuta </a:t>
            </a:r>
            <a:r>
              <a:rPr lang="cs-CZ" sz="1800" b="1" dirty="0"/>
              <a:t>nižší Dotace</a:t>
            </a:r>
            <a:r>
              <a:rPr lang="cs-CZ" sz="1800" dirty="0"/>
              <a:t>, než by odpovídala jeho pořadí podle průměru přidělených bodů.</a:t>
            </a:r>
          </a:p>
        </p:txBody>
      </p:sp>
    </p:spTree>
    <p:extLst>
      <p:ext uri="{BB962C8B-B14F-4D97-AF65-F5344CB8AC3E}">
        <p14:creationId xmlns:p14="http://schemas.microsoft.com/office/powerpoint/2010/main" val="772465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/>
              <a:t>Body vs. navržená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3064" y="1516182"/>
            <a:ext cx="8596605" cy="433851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000" b="1" dirty="0"/>
              <a:t>O konečném návrhu výše Dotace rozhoduje Dotační komise ve 2. kole hodnocení</a:t>
            </a:r>
            <a:r>
              <a:rPr lang="cs-CZ" sz="2000" dirty="0"/>
              <a:t>, a to podle matematického návrhu Odboru KUC, celkové kvality a počtu Žádostí v jednotlivých Opatřeních, systematické podpoře Účelu a celkovém objemu peněžních prostředků s tím, že </a:t>
            </a:r>
            <a:r>
              <a:rPr lang="cs-CZ" sz="2000" b="1" dirty="0"/>
              <a:t>může snížit návrh výše Dotace v daném Opatření u všech Žádostí, které dosáhly 95 bodů a více až na 50 % z požadované částky,</a:t>
            </a:r>
            <a:r>
              <a:rPr lang="cs-CZ" sz="2000" dirty="0"/>
              <a:t> </a:t>
            </a:r>
            <a:r>
              <a:rPr lang="cs-CZ" sz="2000" b="1" dirty="0"/>
              <a:t>u všech Žádostí, které dosáhly 85 až 94 bodů až na 30 % z požadované částky</a:t>
            </a:r>
            <a:r>
              <a:rPr lang="cs-CZ" sz="2000" dirty="0"/>
              <a:t> až do vyčerpání alokace pro dané Opatření</a:t>
            </a:r>
          </a:p>
          <a:p>
            <a:pPr>
              <a:buFontTx/>
              <a:buChar char="-"/>
            </a:pPr>
            <a:r>
              <a:rPr lang="cs-CZ" sz="2000" dirty="0"/>
              <a:t>Obě kola hodnocení jsou neveřejná.</a:t>
            </a:r>
          </a:p>
          <a:p>
            <a:r>
              <a:rPr lang="cs-CZ" sz="2000" b="1" dirty="0"/>
              <a:t>O poskytnutí nebo neposkytnutí Dotace se nepodávají žádné informace až do projednání ve Výboru pro kulturu Zastupitelstva HMP. </a:t>
            </a:r>
          </a:p>
          <a:p>
            <a:pPr>
              <a:buFontTx/>
              <a:buChar char="-"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41660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podání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93582"/>
            <a:ext cx="8373934" cy="4334118"/>
          </a:xfrm>
        </p:spPr>
        <p:txBody>
          <a:bodyPr/>
          <a:lstStyle/>
          <a:p>
            <a:r>
              <a:rPr lang="cs-CZ" sz="2000" dirty="0"/>
              <a:t>Žádost musí být podána </a:t>
            </a:r>
            <a:r>
              <a:rPr lang="cs-CZ" sz="2000" b="1" dirty="0"/>
              <a:t>současně v elektronické a tištěné formě. </a:t>
            </a:r>
            <a:r>
              <a:rPr lang="cs-CZ" sz="2000" dirty="0"/>
              <a:t>Obě verze Žádosti musejí být identické, </a:t>
            </a:r>
            <a:r>
              <a:rPr lang="cs-CZ" sz="2000" b="1" dirty="0">
                <a:solidFill>
                  <a:srgbClr val="FF0000"/>
                </a:solidFill>
              </a:rPr>
              <a:t>s výjimkou příloh.</a:t>
            </a:r>
            <a:endParaRPr lang="cs-CZ" sz="2000" dirty="0"/>
          </a:p>
          <a:p>
            <a:r>
              <a:rPr lang="cs-CZ" sz="2000" dirty="0"/>
              <a:t>Žádost musí být podána </a:t>
            </a:r>
            <a:r>
              <a:rPr lang="cs-CZ" sz="2000" b="1" dirty="0"/>
              <a:t>v elektronické formě </a:t>
            </a:r>
            <a:r>
              <a:rPr lang="cs-CZ" sz="2000" dirty="0"/>
              <a:t>prostřednictvím </a:t>
            </a:r>
            <a:r>
              <a:rPr lang="cs-CZ" sz="2000" b="1" dirty="0">
                <a:solidFill>
                  <a:srgbClr val="FF0000"/>
                </a:solidFill>
              </a:rPr>
              <a:t>Portálu finanční podpory hl. m. Prahy </a:t>
            </a:r>
            <a:r>
              <a:rPr lang="cs-CZ" sz="2000" dirty="0"/>
              <a:t>(použitím formuláře Softwaru602 </a:t>
            </a:r>
            <a:r>
              <a:rPr lang="cs-CZ" sz="2000" dirty="0" err="1"/>
              <a:t>Form</a:t>
            </a:r>
            <a:r>
              <a:rPr lang="cs-CZ" sz="2000" dirty="0"/>
              <a:t> Filler, </a:t>
            </a:r>
            <a:r>
              <a:rPr lang="cs-CZ" sz="2000" b="1" dirty="0"/>
              <a:t>max. 50 MB</a:t>
            </a:r>
            <a:r>
              <a:rPr lang="cs-CZ" sz="2000" dirty="0"/>
              <a:t>), nebo on-line.</a:t>
            </a:r>
          </a:p>
          <a:p>
            <a:r>
              <a:rPr lang="cs-CZ" sz="2000" b="1" dirty="0"/>
              <a:t>Za rovnocenný způsob k tištěné formě podání </a:t>
            </a:r>
            <a:r>
              <a:rPr lang="cs-CZ" sz="2000" b="1" dirty="0">
                <a:solidFill>
                  <a:srgbClr val="FF0000"/>
                </a:solidFill>
              </a:rPr>
              <a:t>se považuje odeslání žádosti prostřednictvím datové schránky.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  </a:t>
            </a:r>
            <a:r>
              <a:rPr lang="cs-CZ" sz="2000" b="1" dirty="0"/>
              <a:t>1 žádost = 1 datová zpráva</a:t>
            </a:r>
          </a:p>
          <a:p>
            <a:r>
              <a:rPr lang="cs-CZ" sz="2000" b="1" dirty="0"/>
              <a:t>Elektronickou formou, </a:t>
            </a:r>
            <a:r>
              <a:rPr lang="cs-CZ" sz="2000" dirty="0"/>
              <a:t>a to připojením elektronického podpisu k vygenerovanému PDF z online/</a:t>
            </a:r>
            <a:r>
              <a:rPr lang="cs-CZ" sz="2000" dirty="0" err="1"/>
              <a:t>offline</a:t>
            </a:r>
            <a:r>
              <a:rPr lang="cs-CZ" sz="2000" dirty="0"/>
              <a:t> formuláře a zaslání elektronicky podepsaného PDF na e-podatelnu MHMP nebo </a:t>
            </a:r>
            <a:r>
              <a:rPr lang="cs-CZ" sz="2000" b="1" dirty="0"/>
              <a:t>prostřednictvím datové schránky žadatele.</a:t>
            </a:r>
            <a:endParaRPr lang="cs-CZ" sz="2000" b="1" dirty="0">
              <a:solidFill>
                <a:srgbClr val="FF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635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Formulář žádosti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xmlns="" id="{799EF51C-0630-40D1-B61B-4D624C20C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467723"/>
            <a:ext cx="8373934" cy="4109938"/>
          </a:xfrm>
        </p:spPr>
        <p:txBody>
          <a:bodyPr>
            <a:normAutofit/>
          </a:bodyPr>
          <a:lstStyle/>
          <a:p>
            <a:r>
              <a:rPr lang="cs-CZ" b="1" dirty="0"/>
              <a:t>Typy formulářů: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</a:rPr>
              <a:t>Program podpory v oblasti kultury a umění pro </a:t>
            </a:r>
            <a:r>
              <a:rPr lang="cs-CZ" dirty="0">
                <a:solidFill>
                  <a:srgbClr val="FF0000"/>
                </a:solidFill>
              </a:rPr>
              <a:t>jednoleté dotace</a:t>
            </a:r>
            <a:r>
              <a:rPr lang="cs-CZ" dirty="0">
                <a:solidFill>
                  <a:schemeClr val="tx1"/>
                </a:solidFill>
              </a:rPr>
              <a:t> na rok 2023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tx1"/>
                </a:solidFill>
              </a:rPr>
              <a:t>Program podpory v oblasti kultury a umění pro </a:t>
            </a:r>
            <a:r>
              <a:rPr lang="cs-CZ" dirty="0">
                <a:solidFill>
                  <a:srgbClr val="FF0000"/>
                </a:solidFill>
              </a:rPr>
              <a:t>víceleté dotace</a:t>
            </a:r>
            <a:r>
              <a:rPr lang="cs-CZ" dirty="0">
                <a:solidFill>
                  <a:schemeClr val="tx1"/>
                </a:solidFill>
              </a:rPr>
              <a:t> na léta 2024 – 2027</a:t>
            </a:r>
          </a:p>
          <a:p>
            <a:endParaRPr lang="cs-CZ" b="1" dirty="0"/>
          </a:p>
          <a:p>
            <a:r>
              <a:rPr lang="cs-CZ" b="1" dirty="0"/>
              <a:t>Varianty: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FF0000"/>
                </a:solidFill>
              </a:rPr>
              <a:t>online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 err="1">
                <a:solidFill>
                  <a:srgbClr val="FF0000"/>
                </a:solidFill>
              </a:rPr>
              <a:t>offline</a:t>
            </a:r>
            <a:r>
              <a:rPr lang="cs-CZ" dirty="0">
                <a:solidFill>
                  <a:schemeClr val="tx1"/>
                </a:solidFill>
              </a:rPr>
              <a:t> (ZFO formuláře)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700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947" y="275124"/>
            <a:ext cx="8176477" cy="1248729"/>
          </a:xfrm>
        </p:spPr>
        <p:txBody>
          <a:bodyPr>
            <a:normAutofit/>
          </a:bodyPr>
          <a:lstStyle/>
          <a:p>
            <a:r>
              <a:rPr lang="cs-CZ" sz="4000" dirty="0"/>
              <a:t>Portál finanční podpory - registrace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259" y="1021751"/>
            <a:ext cx="8563655" cy="4109938"/>
          </a:xfrm>
        </p:spPr>
        <p:txBody>
          <a:bodyPr/>
          <a:lstStyle/>
          <a:p>
            <a:r>
              <a:rPr lang="cs-CZ" dirty="0"/>
              <a:t>Přístup na Portál finanční podpory MHMP - </a:t>
            </a:r>
            <a:r>
              <a:rPr lang="cs-CZ" u="sng" dirty="0">
                <a:hlinkClick r:id="rId2"/>
              </a:rPr>
              <a:t>granty.praha.eu</a:t>
            </a:r>
            <a:endParaRPr lang="cs-CZ" u="sng" dirty="0"/>
          </a:p>
          <a:p>
            <a:r>
              <a:rPr lang="cs-CZ" dirty="0"/>
              <a:t>Pro technické dotazy lze využít Hot-line Portálu finanční podpory: </a:t>
            </a:r>
            <a:r>
              <a:rPr lang="cs-CZ" dirty="0">
                <a:hlinkClick r:id="rId3"/>
              </a:rPr>
              <a:t>hot-line_granty@asd-software.cz</a:t>
            </a:r>
            <a:r>
              <a:rPr lang="cs-CZ" dirty="0"/>
              <a:t>, tel.: 583 300 722     v pracovní dny v čase od 7 do 17hod.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10696" y="2627870"/>
            <a:ext cx="6764978" cy="4057994"/>
            <a:chOff x="1078832" y="1135998"/>
            <a:chExt cx="9793705" cy="5525152"/>
          </a:xfrm>
        </p:grpSpPr>
        <p:pic>
          <p:nvPicPr>
            <p:cNvPr id="5" name="Obrázek 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78832" y="1135998"/>
              <a:ext cx="9793705" cy="55251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Obdélník 5"/>
            <p:cNvSpPr/>
            <p:nvPr/>
          </p:nvSpPr>
          <p:spPr>
            <a:xfrm>
              <a:off x="1309034" y="2242686"/>
              <a:ext cx="972152" cy="2213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27442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628" y="2378697"/>
            <a:ext cx="6516226" cy="4175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Portál finanční podpory - registrace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74400" y="1204109"/>
            <a:ext cx="8373934" cy="4109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lang="cs-CZ" sz="2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en-US" sz="2300" kern="1200" dirty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600" dirty="0"/>
              <a:t>Tlačítkem Získat ověřovací kód bude na uvedenou e-mailovou adresu zaslán ověřovací kód nutný pro dokončení registrace. Po zadání ověřovacího kódu a nastavení přihlašovacího hesla může být provedeno Dokončení registrace a následně se lze přihlásit.</a:t>
            </a:r>
          </a:p>
        </p:txBody>
      </p:sp>
    </p:spTree>
    <p:extLst>
      <p:ext uri="{BB962C8B-B14F-4D97-AF65-F5344CB8AC3E}">
        <p14:creationId xmlns:p14="http://schemas.microsoft.com/office/powerpoint/2010/main" val="381861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9090876" cy="1248729"/>
          </a:xfrm>
        </p:spPr>
        <p:txBody>
          <a:bodyPr>
            <a:normAutofit/>
          </a:bodyPr>
          <a:lstStyle/>
          <a:p>
            <a:r>
              <a:rPr lang="cs-CZ" sz="4200" dirty="0"/>
              <a:t>Harmonogram Programu podpory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71600"/>
            <a:ext cx="8028319" cy="4432299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800" b="1" dirty="0"/>
              <a:t> 11. 5. </a:t>
            </a:r>
            <a:r>
              <a:rPr lang="cs-CZ" sz="1800" dirty="0"/>
              <a:t>zveřejnění Programu podpory v oblasti kultury a umění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800" b="1" dirty="0"/>
              <a:t> </a:t>
            </a:r>
            <a:r>
              <a:rPr lang="cs-CZ" sz="2400" b="1" dirty="0">
                <a:solidFill>
                  <a:srgbClr val="FF0000"/>
                </a:solidFill>
              </a:rPr>
              <a:t>15. 6. – 29. 6. lhůta pro podání žádostí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800" b="1" dirty="0"/>
              <a:t> do 28. 6. </a:t>
            </a:r>
            <a:r>
              <a:rPr lang="cs-CZ" sz="1800" dirty="0"/>
              <a:t>možnost individuální konzultace pro žadatele o dotaci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800" b="1" dirty="0"/>
              <a:t> do 31. 12. </a:t>
            </a:r>
            <a:r>
              <a:rPr lang="cs-CZ" sz="1800" dirty="0"/>
              <a:t>projednání návrhu Dotační komise na udělení jednoletých a  víceletých dotací na Výboru KUL ZHMP a jeho následné zveřejnění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800" b="1" dirty="0"/>
              <a:t> do 28. 2. 2023 </a:t>
            </a:r>
            <a:r>
              <a:rPr lang="cs-CZ" sz="1800" dirty="0"/>
              <a:t>schválení návrhu na následné poskytnutí dotací Radou HMP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800" b="1" dirty="0"/>
              <a:t> do 28. 2. 2023 </a:t>
            </a:r>
            <a:r>
              <a:rPr lang="cs-CZ" sz="1800" dirty="0"/>
              <a:t>zveřejnění výsledků dotačního řízení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cs-CZ" sz="1800" b="1" dirty="0"/>
              <a:t> od 1. 3. 2023 </a:t>
            </a:r>
            <a:r>
              <a:rPr lang="cs-CZ" sz="1800" dirty="0"/>
              <a:t>uzavírání veřejnoprávních smluv a finanční úhrada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575218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1" y="1273391"/>
            <a:ext cx="8373934" cy="109117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Registrovaný uživatel provede Přihlášení zadáním aktuálně platného </a:t>
            </a:r>
            <a:r>
              <a:rPr lang="cs-CZ" sz="15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Přihlašovacího e-mailu a Hesla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V případě zapomenutého hesla lze volbou Zapomenuté heslo získat dočasné heslo pro možnost přihlásit se a nastavit si nové heslo.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sz="15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1059147" y="2242034"/>
            <a:ext cx="7004440" cy="4208362"/>
            <a:chOff x="1530417" y="1454901"/>
            <a:chExt cx="9054597" cy="5222777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417" y="1454901"/>
              <a:ext cx="9054597" cy="52227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7739" y="3442391"/>
              <a:ext cx="4300036" cy="17838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7" name="Nadpis 1"/>
          <p:cNvSpPr txBox="1">
            <a:spLocks/>
          </p:cNvSpPr>
          <p:nvPr/>
        </p:nvSpPr>
        <p:spPr>
          <a:xfrm>
            <a:off x="374400" y="291600"/>
            <a:ext cx="8373934" cy="12487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4000" dirty="0"/>
              <a:t>Portál finanční podpory - přihlášení</a:t>
            </a:r>
          </a:p>
        </p:txBody>
      </p:sp>
    </p:spTree>
    <p:extLst>
      <p:ext uri="{BB962C8B-B14F-4D97-AF65-F5344CB8AC3E}">
        <p14:creationId xmlns:p14="http://schemas.microsoft.com/office/powerpoint/2010/main" val="1622695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1345076"/>
            <a:ext cx="8678305" cy="109117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Uživateli se po přihlášení zpřístupní nové položky menu Moji žadatelé a Moje formuláře. Uživatel založí nový profil žadatele v části Moji žadatelé. Pro založení profilu žadatele slouží tlačítko Přidat.</a:t>
            </a:r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278595" y="2240999"/>
            <a:ext cx="8565543" cy="2995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vytvoření žadatele</a:t>
            </a:r>
          </a:p>
        </p:txBody>
      </p:sp>
    </p:spTree>
    <p:extLst>
      <p:ext uri="{BB962C8B-B14F-4D97-AF65-F5344CB8AC3E}">
        <p14:creationId xmlns:p14="http://schemas.microsoft.com/office/powerpoint/2010/main" val="929361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1105665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Uživatel vybere právní formu a následně vyplní základní údaje o subjektu.  Po vyplnění IČO lze údaje o subjektu načíst z ARES (volba Načíst údaje z ARES). Touto volbou se naplnění či aktualizují údaje o subjektu v rozsahu právní forma, obchodní název a adresa sídla. 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Uložení profilu žadatele se dokončí tlačítkem Uložit/Uložit a zpět.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plnění adres žadatele lze využit načtení údajů z RÚIAN.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9649" y="3127643"/>
            <a:ext cx="8564489" cy="253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vyplnění údajů</a:t>
            </a:r>
          </a:p>
        </p:txBody>
      </p:sp>
    </p:spTree>
    <p:extLst>
      <p:ext uri="{BB962C8B-B14F-4D97-AF65-F5344CB8AC3E}">
        <p14:creationId xmlns:p14="http://schemas.microsoft.com/office/powerpoint/2010/main" val="1977322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2995" y="2394886"/>
            <a:ext cx="8404255" cy="2139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886477" y="3394502"/>
            <a:ext cx="6626431" cy="228071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65971" y="1023287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Uživatel nastaví preferované oblasti (volbou Vybrat), ze kterých se mu budou nabízet formuláře žádosti o dotaci/vyúčtování. 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Upozornění: po nastavení preferovaných oblastí </a:t>
            </a:r>
            <a:r>
              <a:rPr lang="cs-CZ" sz="1500" b="0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nutné změny Uložit.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0254" y="260454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/>
              <a:t>Portál finanční podpory – nastavení oblasti dotace</a:t>
            </a:r>
          </a:p>
        </p:txBody>
      </p:sp>
    </p:spTree>
    <p:extLst>
      <p:ext uri="{BB962C8B-B14F-4D97-AF65-F5344CB8AC3E}">
        <p14:creationId xmlns:p14="http://schemas.microsoft.com/office/powerpoint/2010/main" val="3538197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9265" y="2432836"/>
            <a:ext cx="7800007" cy="3441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74400" y="1184107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záložce Formuláře ke stažení jsou pro žadatele z oblasti Kultura nabízeny varianty: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cs-CZ" sz="15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offline</a:t>
            </a:r>
            <a:r>
              <a:rPr lang="cs-CZ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formuláře (ZFO) 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vyplnění v aplikaci Filler pro Windows 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cs-CZ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online formuláře 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vyplnění v internetovém prohlížeči</a:t>
            </a:r>
            <a:endParaRPr lang="cs-CZ" sz="1500" b="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přehled formulářů</a:t>
            </a:r>
          </a:p>
        </p:txBody>
      </p:sp>
    </p:spTree>
    <p:extLst>
      <p:ext uri="{BB962C8B-B14F-4D97-AF65-F5344CB8AC3E}">
        <p14:creationId xmlns:p14="http://schemas.microsoft.com/office/powerpoint/2010/main" val="690176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5969" y="1030505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Kliknutím na odkaz Stáhnout dojde ke stažení ZFO souboru formuláře, který je naplněn údaji o žadateli. Tento formulář lze vyplňovat prostřednictvím aplikace </a:t>
            </a:r>
            <a:r>
              <a:rPr lang="cs-CZ" sz="15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FormFiller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bez nutnosti připojení k internetu. </a:t>
            </a:r>
            <a:r>
              <a:rPr lang="cs-CZ" sz="15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Offline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formulář je uložen v PC uživatele.</a:t>
            </a:r>
            <a:r>
              <a:rPr lang="cs-CZ" sz="15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5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cs-CZ" sz="1500" i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65969" y="2022990"/>
            <a:ext cx="8678305" cy="3569324"/>
            <a:chOff x="354625" y="1905801"/>
            <a:chExt cx="11571073" cy="4759098"/>
          </a:xfrm>
        </p:grpSpPr>
        <p:pic>
          <p:nvPicPr>
            <p:cNvPr id="6" name="Obrázek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4625" y="1905801"/>
              <a:ext cx="8808626" cy="42907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Obrázek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562195" y="4440157"/>
              <a:ext cx="5363503" cy="22247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vyplnění </a:t>
            </a:r>
            <a:r>
              <a:rPr lang="cs-CZ" sz="3300" dirty="0" err="1"/>
              <a:t>offline</a:t>
            </a:r>
            <a:endParaRPr lang="cs-CZ" sz="3300" dirty="0"/>
          </a:p>
        </p:txBody>
      </p:sp>
    </p:spTree>
    <p:extLst>
      <p:ext uri="{BB962C8B-B14F-4D97-AF65-F5344CB8AC3E}">
        <p14:creationId xmlns:p14="http://schemas.microsoft.com/office/powerpoint/2010/main" val="3436330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5968" y="1030505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Kliknutím na odkaz Otevřít dojde k otevření formuláře v nové záložce webového prohlížeče. Formulář je předvyplněn údaji o žadateli. Tento formulář lze vyplňovat pouze v prostředí internetu.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Volba Uložit na portál uloží rozpracovaný formulář do profilu žadatele (viz záložka Rozpracované a podané formuláře).</a:t>
            </a:r>
            <a:r>
              <a:rPr lang="cs-CZ" sz="15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cs-CZ" sz="1500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cs-CZ" sz="1500" i="1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>
          <a:blip r:embed="rId2"/>
          <a:stretch>
            <a:fillRect/>
          </a:stretch>
        </p:blipFill>
        <p:spPr>
          <a:xfrm>
            <a:off x="309290" y="2106320"/>
            <a:ext cx="8591660" cy="2398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ázek 8"/>
          <p:cNvPicPr/>
          <p:nvPr/>
        </p:nvPicPr>
        <p:blipFill>
          <a:blip r:embed="rId3"/>
          <a:stretch>
            <a:fillRect/>
          </a:stretch>
        </p:blipFill>
        <p:spPr>
          <a:xfrm>
            <a:off x="533612" y="3208013"/>
            <a:ext cx="4320540" cy="2125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74400" y="291600"/>
            <a:ext cx="8469738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300" dirty="0"/>
              <a:t>Portál finanční podpory – vyplnění online</a:t>
            </a:r>
          </a:p>
        </p:txBody>
      </p:sp>
    </p:spTree>
    <p:extLst>
      <p:ext uri="{BB962C8B-B14F-4D97-AF65-F5344CB8AC3E}">
        <p14:creationId xmlns:p14="http://schemas.microsoft.com/office/powerpoint/2010/main" val="1325402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74399" y="1350589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Rozpracovaný formulář online žádosti lze editovat přes volbu Otevřít a provádět úpravy.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seznamu se zobrazuje pouze poslední uložená verze rozpracovaného formuláře.</a:t>
            </a:r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3921" y="2196159"/>
            <a:ext cx="8661068" cy="2172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374399" y="291600"/>
            <a:ext cx="9848757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2800" dirty="0"/>
              <a:t>Portál finanční podpory – editace online formuláře</a:t>
            </a:r>
          </a:p>
        </p:txBody>
      </p:sp>
    </p:spTree>
    <p:extLst>
      <p:ext uri="{BB962C8B-B14F-4D97-AF65-F5344CB8AC3E}">
        <p14:creationId xmlns:p14="http://schemas.microsoft.com/office/powerpoint/2010/main" val="3696209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65968" y="1125250"/>
            <a:ext cx="8678305" cy="1371599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závěru obou variant formulářů žádosti (</a:t>
            </a:r>
            <a:r>
              <a:rPr lang="cs-CZ" sz="15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offline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/online) lze provést kontrolu vyplněných údajů volbou Provést kontrolu.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 podání finální verze formuláře žádosti slouží volba </a:t>
            </a:r>
            <a:r>
              <a:rPr lang="cs-CZ" sz="15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Odeslání elektronické žádosti </a:t>
            </a: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MHMP.</a:t>
            </a:r>
            <a:b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5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úspěšném odeslání žádosti se objeví záznam o tomto podání na záložce Rozpracované a podané formuláře s naplněným kódem a datem podání a stavem Podaný. </a:t>
            </a:r>
            <a:endParaRPr lang="cs-CZ" sz="1500" b="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05930" y="2787399"/>
            <a:ext cx="4118919" cy="172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5968" y="2787399"/>
            <a:ext cx="4166467" cy="1728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/>
          <p:cNvPicPr/>
          <p:nvPr/>
        </p:nvPicPr>
        <p:blipFill>
          <a:blip r:embed="rId4"/>
          <a:stretch>
            <a:fillRect/>
          </a:stretch>
        </p:blipFill>
        <p:spPr>
          <a:xfrm>
            <a:off x="2444850" y="4886064"/>
            <a:ext cx="4320540" cy="1526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43739" y="210335"/>
            <a:ext cx="9848757" cy="1248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600" dirty="0"/>
              <a:t>Portál finanční podpory – podání formuláře</a:t>
            </a:r>
          </a:p>
        </p:txBody>
      </p:sp>
    </p:spTree>
    <p:extLst>
      <p:ext uri="{BB962C8B-B14F-4D97-AF65-F5344CB8AC3E}">
        <p14:creationId xmlns:p14="http://schemas.microsoft.com/office/powerpoint/2010/main" val="636913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328670"/>
            <a:ext cx="8769600" cy="1248729"/>
          </a:xfrm>
        </p:spPr>
        <p:txBody>
          <a:bodyPr>
            <a:noAutofit/>
          </a:bodyPr>
          <a:lstStyle/>
          <a:p>
            <a:r>
              <a:rPr lang="cs-CZ" sz="4000" dirty="0"/>
              <a:t>Výběr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46886"/>
            <a:ext cx="8373934" cy="4601477"/>
          </a:xfrm>
        </p:spPr>
        <p:txBody>
          <a:bodyPr/>
          <a:lstStyle/>
          <a:p>
            <a:r>
              <a:rPr lang="cs-CZ" dirty="0"/>
              <a:t>Žadatel vybere jedno ze sedmi možných Opatření.</a:t>
            </a:r>
          </a:p>
          <a:p>
            <a:r>
              <a:rPr lang="cs-CZ" dirty="0"/>
              <a:t>Nelze žádat v jedné žádosti o více Opatření najednou. </a:t>
            </a:r>
          </a:p>
          <a:p>
            <a:r>
              <a:rPr lang="cs-CZ" dirty="0"/>
              <a:t>Žadatel musí pro každé Opatření vyplnit samostatnou žádost (až 3 žádosti v Opatření I. až VI.). </a:t>
            </a:r>
          </a:p>
          <a:p>
            <a:r>
              <a:rPr lang="cs-CZ" dirty="0"/>
              <a:t>Pro zahraniční spolupráci může podat libovolný počet žádostí. </a:t>
            </a:r>
          </a:p>
          <a:p>
            <a:r>
              <a:rPr lang="cs-CZ" dirty="0"/>
              <a:t>V  Opatření VII. – pouze 1 žádost, nelze podat další žádosti v Opatření I. až VI.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DABF6712-3299-4934-AEE1-BDE5B87C6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5" t="11564" r="50864" b="66803"/>
          <a:stretch/>
        </p:blipFill>
        <p:spPr>
          <a:xfrm>
            <a:off x="689631" y="4151719"/>
            <a:ext cx="4069569" cy="12116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Šipka: dolů 9">
            <a:extLst>
              <a:ext uri="{FF2B5EF4-FFF2-40B4-BE49-F238E27FC236}">
                <a16:creationId xmlns:a16="http://schemas.microsoft.com/office/drawing/2014/main" xmlns="" id="{6653FD14-AB81-406E-846F-08DC8647DED2}"/>
              </a:ext>
            </a:extLst>
          </p:cNvPr>
          <p:cNvSpPr/>
          <p:nvPr/>
        </p:nvSpPr>
        <p:spPr>
          <a:xfrm rot="3700939">
            <a:off x="3153418" y="4213090"/>
            <a:ext cx="486904" cy="914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Návaznosti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397000"/>
            <a:ext cx="8373934" cy="4551363"/>
          </a:xfrm>
        </p:spPr>
        <p:txBody>
          <a:bodyPr/>
          <a:lstStyle/>
          <a:p>
            <a:r>
              <a:rPr lang="cs-CZ" b="1" dirty="0">
                <a:hlinkClick r:id="rId2"/>
              </a:rPr>
              <a:t>Kulturní politika hl. m. Prahy 22+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hlinkClick r:id="rId3"/>
              </a:rPr>
              <a:t>Strategický plán hl. m. Prahy</a:t>
            </a:r>
            <a:endParaRPr lang="cs-CZ" b="1" dirty="0"/>
          </a:p>
          <a:p>
            <a:endParaRPr lang="cs-CZ" b="1" dirty="0"/>
          </a:p>
          <a:p>
            <a:r>
              <a:rPr lang="cs-CZ" b="1" dirty="0">
                <a:hlinkClick r:id="rId4"/>
              </a:rPr>
              <a:t>Zásady pro poskytování dotací hlavním městem Prahou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>
                <a:hlinkClick r:id="rId5"/>
              </a:rPr>
              <a:t>Dotační systém hlavního města Prahy v oblasti kultury a umění na léta 2022 – 2027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>
                <a:hlinkClick r:id="rId6"/>
              </a:rPr>
              <a:t>Program podpory v oblasti kultury a umění pro jednoleté dotace v roce 2023 a pro víceleté dotace na léta 2024 - 2027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5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C18B55-36EF-403B-A66F-E191FDDE7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>
                <a:effectLst/>
                <a:ea typeface="Calibri" panose="020F0502020204030204" pitchFamily="34" charset="0"/>
              </a:rPr>
              <a:t>Nové Opatření II.   </a:t>
            </a:r>
            <a:br>
              <a:rPr lang="cs-CZ" sz="4400" dirty="0">
                <a:effectLst/>
                <a:ea typeface="Calibri" panose="020F0502020204030204" pitchFamily="34" charset="0"/>
              </a:rPr>
            </a:br>
            <a:r>
              <a:rPr lang="cs-CZ" sz="4000" dirty="0">
                <a:effectLst/>
                <a:ea typeface="Calibri" panose="020F0502020204030204" pitchFamily="34" charset="0"/>
              </a:rPr>
              <a:t>(nesplnění limitů je červeně podbarvené)</a:t>
            </a:r>
            <a: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cs-CZ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cs-CZ" sz="4000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xmlns="" id="{1C7725C4-3D2D-45C3-97A7-D7677B6D1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3" y="1835391"/>
            <a:ext cx="5180665" cy="2577217"/>
          </a:xfrm>
          <a:prstGeom prst="rect">
            <a:avLst/>
          </a:prstGeom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xmlns="" id="{9841A05B-92FB-4E5B-A9D4-FB4F39689D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r="4367"/>
          <a:stretch/>
        </p:blipFill>
        <p:spPr>
          <a:xfrm>
            <a:off x="798781" y="4305052"/>
            <a:ext cx="4771509" cy="13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56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28CD19-1522-468A-ADF3-D66AEC29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Výběr zařazení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7A28D7D-A6D0-42DE-B9A4-CF80D06FD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400432"/>
            <a:ext cx="8373934" cy="4547931"/>
          </a:xfrm>
        </p:spPr>
        <p:txBody>
          <a:bodyPr/>
          <a:lstStyle/>
          <a:p>
            <a:endParaRPr 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dirty="0"/>
              <a:t>V rámci Opatření I. až V. žadatel vybere jedno konkrétní zařazení Projektu.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FBBCCE0-AAB6-4D8A-91E5-E13CB946C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85" t="28571" r="26479" b="53878"/>
          <a:stretch/>
        </p:blipFill>
        <p:spPr>
          <a:xfrm>
            <a:off x="98854" y="3761402"/>
            <a:ext cx="8765059" cy="140167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xmlns="" id="{74331261-6328-44B6-947A-858B500582D9}"/>
              </a:ext>
            </a:extLst>
          </p:cNvPr>
          <p:cNvSpPr/>
          <p:nvPr/>
        </p:nvSpPr>
        <p:spPr>
          <a:xfrm rot="3700939">
            <a:off x="3392104" y="3705981"/>
            <a:ext cx="477479" cy="101053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10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4757D8-A4CC-4383-85A1-52915208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Výběr oboru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86FFA38-9F23-4578-A0BA-DC132D5CD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360998"/>
            <a:ext cx="8373934" cy="4109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Lze vybrat pouze 1 obor: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A. divadlo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B. hudba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C. tanec, nonverbální umění a nový cirkus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D. vizuální umění a rezidenční pobyty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E. literatura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F. audiovize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G. mezioborové projekty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xmlns="" id="{E290CB3A-D532-4202-9115-658B5C2E5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7" t="28378" r="26606" b="47177"/>
          <a:stretch/>
        </p:blipFill>
        <p:spPr>
          <a:xfrm>
            <a:off x="691246" y="4757352"/>
            <a:ext cx="7307695" cy="16422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xmlns="" id="{CD8530EE-8743-4C02-9693-049AECF6F33F}"/>
              </a:ext>
            </a:extLst>
          </p:cNvPr>
          <p:cNvSpPr/>
          <p:nvPr/>
        </p:nvSpPr>
        <p:spPr>
          <a:xfrm rot="3700939">
            <a:off x="4057967" y="5125901"/>
            <a:ext cx="574251" cy="9051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08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978309-9851-45FA-B068-04A1FA97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Projektu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1C770CD-4E4A-4463-9B51-588BCE64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266738"/>
            <a:ext cx="8373934" cy="4442728"/>
          </a:xfrm>
        </p:spPr>
        <p:txBody>
          <a:bodyPr/>
          <a:lstStyle/>
          <a:p>
            <a:r>
              <a:rPr lang="cs-CZ" sz="2000" dirty="0"/>
              <a:t>Charakteristika Projektu – tato část žádosti bude publikována na webu a bude součástí usnesení RHMP a ZHMP</a:t>
            </a:r>
          </a:p>
          <a:p>
            <a:r>
              <a:rPr lang="cs-CZ" sz="2000" dirty="0"/>
              <a:t>Rozšířen počet znaků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D100D5F-5B0D-4C80-B162-9E9FFF4EF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2" t="17025" r="9335" b="28520"/>
          <a:stretch/>
        </p:blipFill>
        <p:spPr>
          <a:xfrm>
            <a:off x="473497" y="2636106"/>
            <a:ext cx="8175739" cy="3187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xmlns="" id="{BA9D3679-D5B1-4783-8C09-D26379D92493}"/>
              </a:ext>
            </a:extLst>
          </p:cNvPr>
          <p:cNvSpPr/>
          <p:nvPr/>
        </p:nvSpPr>
        <p:spPr>
          <a:xfrm rot="3700939">
            <a:off x="4354696" y="2286972"/>
            <a:ext cx="589176" cy="10589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79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4D650B-84CC-40A0-B486-CEF839AC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Webové stránky Projektu</a:t>
            </a:r>
            <a:endParaRPr lang="cs-CZ" sz="135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7DFA3954-B40A-45B5-9E4D-E6BDC8920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647568"/>
            <a:ext cx="8373934" cy="430079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- web Projektu je povinným údajem Žádosti </a:t>
            </a:r>
            <a:br>
              <a:rPr lang="cs-CZ" dirty="0"/>
            </a:br>
            <a:r>
              <a:rPr lang="cs-CZ" dirty="0"/>
              <a:t>- </a:t>
            </a:r>
            <a:r>
              <a:rPr lang="cs-CZ" sz="2100" dirty="0"/>
              <a:t>pouze pro Opatření V. je vyplnění nepovinné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1386CC0-6FE0-4A02-92BE-1C8672C52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4" t="12788" r="18417" b="57534"/>
          <a:stretch/>
        </p:blipFill>
        <p:spPr>
          <a:xfrm>
            <a:off x="1070687" y="3277620"/>
            <a:ext cx="6417129" cy="1526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xmlns="" id="{B808DB12-86AA-40A7-9A83-C5733A973B19}"/>
              </a:ext>
            </a:extLst>
          </p:cNvPr>
          <p:cNvSpPr/>
          <p:nvPr/>
        </p:nvSpPr>
        <p:spPr>
          <a:xfrm rot="2544303">
            <a:off x="6657774" y="3833278"/>
            <a:ext cx="495222" cy="8441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xmlns="" id="{308A9497-1583-47AB-8C2B-852EC4DF7023}"/>
              </a:ext>
            </a:extLst>
          </p:cNvPr>
          <p:cNvSpPr/>
          <p:nvPr/>
        </p:nvSpPr>
        <p:spPr>
          <a:xfrm rot="2544303">
            <a:off x="2651827" y="2661345"/>
            <a:ext cx="586124" cy="9344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91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483911-6CC6-4054-9AE0-97C6360C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FF37F20-AF81-4C13-85DE-F0993E9A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Formulář nabídne v závislosti na výběru Opatření a zařazení Projektu jednu ze tří variant rozpočtu:</a:t>
            </a:r>
          </a:p>
          <a:p>
            <a:endParaRPr lang="cs-CZ" dirty="0"/>
          </a:p>
          <a:p>
            <a:pPr marL="4698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A/ PROVOZNÍ PODPORA</a:t>
            </a:r>
          </a:p>
          <a:p>
            <a:pPr marL="4698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B/ PROVOZNÍ PODPORA PRO VYDÁVÁNÍ HUDBY A LITERATURY</a:t>
            </a:r>
          </a:p>
          <a:p>
            <a:pPr marL="469800" lvl="1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C/ INVESTIČNÍ PODPORA</a:t>
            </a:r>
          </a:p>
        </p:txBody>
      </p:sp>
    </p:spTree>
    <p:extLst>
      <p:ext uri="{BB962C8B-B14F-4D97-AF65-F5344CB8AC3E}">
        <p14:creationId xmlns:p14="http://schemas.microsoft.com/office/powerpoint/2010/main" val="3297423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30B9BA-4638-4342-B446-A0B32814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84" y="415166"/>
            <a:ext cx="8373934" cy="1248729"/>
          </a:xfrm>
        </p:spPr>
        <p:txBody>
          <a:bodyPr>
            <a:normAutofit fontScale="90000"/>
          </a:bodyPr>
          <a:lstStyle/>
          <a:p>
            <a:r>
              <a:rPr lang="cs-CZ" dirty="0"/>
              <a:t>Rozpočet Projektu - Provozní podpora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03A828A8-56E9-4626-B8A3-476D0E876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84" y="2007186"/>
            <a:ext cx="3968559" cy="341273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1600" dirty="0"/>
              <a:t>Do tabulky rozpočtu žadatel </a:t>
            </a:r>
            <a:br>
              <a:rPr lang="cs-CZ" sz="1600" dirty="0"/>
            </a:br>
            <a:r>
              <a:rPr lang="cs-CZ" sz="1600" dirty="0"/>
              <a:t>vyplní veškeré plánované způsobilé náklady projektu a v dalším sloupci tabulky uvede, které způsobilé náklady Projektu požaduje po HMP.</a:t>
            </a:r>
          </a:p>
          <a:p>
            <a:pPr marL="0" indent="0">
              <a:buNone/>
            </a:pPr>
            <a:endParaRPr lang="cs-CZ" sz="1600" dirty="0"/>
          </a:p>
          <a:p>
            <a:pPr>
              <a:buFontTx/>
              <a:buChar char="-"/>
            </a:pPr>
            <a:r>
              <a:rPr lang="cs-CZ" sz="1600" dirty="0"/>
              <a:t>Žlutá pole jsou editovatelná, symbolem „+“ lze přidat další položky rozpočtu.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2871793-A293-4226-9EA9-48CDC5876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9" t="22177" r="48189" b="8570"/>
          <a:stretch/>
        </p:blipFill>
        <p:spPr>
          <a:xfrm>
            <a:off x="4625651" y="1857959"/>
            <a:ext cx="3666930" cy="3561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424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7C70A9-D75E-4A0B-BA74-667B00DE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80" y="332024"/>
            <a:ext cx="8432541" cy="994172"/>
          </a:xfrm>
        </p:spPr>
        <p:txBody>
          <a:bodyPr>
            <a:normAutofit fontScale="90000"/>
          </a:bodyPr>
          <a:lstStyle/>
          <a:p>
            <a:r>
              <a:rPr lang="cs-CZ" dirty="0"/>
              <a:t>Rozpočet Projektu - Provozní podpora pro vydávání hudby a literatury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77D07328-5F57-4BC6-9DF7-169B06FC1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280" y="2448700"/>
            <a:ext cx="3413888" cy="3263504"/>
          </a:xfrm>
        </p:spPr>
        <p:txBody>
          <a:bodyPr/>
          <a:lstStyle/>
          <a:p>
            <a:r>
              <a:rPr lang="cs-CZ" sz="1800" dirty="0"/>
              <a:t>Lze editovat každý způsobilý náklad Projektu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Nezpůsobilé náklady Projektu se do formuláře neuvádí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Limit požadované částky po HMP je nastaven v závislosti na výběru Opatření a režimu poskytnutí dotace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509D78D1-2B4C-4CDD-98FF-943D47FAE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26621" r="48342" b="27347"/>
          <a:stretch/>
        </p:blipFill>
        <p:spPr>
          <a:xfrm>
            <a:off x="3932853" y="2508523"/>
            <a:ext cx="4866968" cy="3203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218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572183-FFAD-430C-890F-D0F97231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Rozpočet Projektu – investiční podpora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C4D4FE9-701C-4A8A-9C3F-79D711E2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839285"/>
            <a:ext cx="8444892" cy="1111755"/>
          </a:xfrm>
        </p:spPr>
        <p:txBody>
          <a:bodyPr/>
          <a:lstStyle/>
          <a:p>
            <a:r>
              <a:rPr lang="cs-CZ" dirty="0"/>
              <a:t>Poskytnutá dotace nesmí přesáhnout výši rozdílu mezi způsobilými náklady a provozním ziskem z investice.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83F1857-0408-452A-BD00-D0C5FDDF2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1" t="26620" r="48801" b="44218"/>
          <a:stretch/>
        </p:blipFill>
        <p:spPr>
          <a:xfrm>
            <a:off x="1619290" y="3250290"/>
            <a:ext cx="5031083" cy="2122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688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165698-11A6-4C78-B300-CDEB7A6F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Rozpočet Projektu - výnosy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xmlns="" id="{42E366E8-69AE-4B01-9893-2C75FDFE86D9}"/>
              </a:ext>
            </a:extLst>
          </p:cNvPr>
          <p:cNvSpPr txBox="1">
            <a:spLocks/>
          </p:cNvSpPr>
          <p:nvPr/>
        </p:nvSpPr>
        <p:spPr>
          <a:xfrm>
            <a:off x="374400" y="1540329"/>
            <a:ext cx="7764584" cy="39883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lang="cs-CZ" sz="2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2pPr>
            <a:lvl3pPr marL="11430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3pPr>
            <a:lvl4pPr marL="16002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cs-CZ" sz="2300" kern="1200" smtClean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4pPr>
            <a:lvl5pPr marL="2057400" indent="-360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Char char="-"/>
              <a:defRPr lang="en-US" sz="2300" kern="1200" dirty="0">
                <a:solidFill>
                  <a:srgbClr val="371E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2000" dirty="0">
                <a:latin typeface="+mj-lt"/>
              </a:rPr>
              <a:t>Nově  lze 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přidávat dlaždicí „+“ další řádky, ideální – příjmy z hlavní činnosti rozdělit podle kategorií</a:t>
            </a:r>
          </a:p>
          <a:p>
            <a:pPr>
              <a:buFontTx/>
              <a:buChar char="-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xmlns="" id="{BB893147-236D-46E7-98B4-13F9851A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16"/>
          <a:stretch/>
        </p:blipFill>
        <p:spPr>
          <a:xfrm>
            <a:off x="523819" y="2424417"/>
            <a:ext cx="7465746" cy="32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5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1"/>
            <a:ext cx="8373934" cy="813300"/>
          </a:xfrm>
        </p:spPr>
        <p:txBody>
          <a:bodyPr/>
          <a:lstStyle/>
          <a:p>
            <a:r>
              <a:rPr lang="cs-CZ" dirty="0"/>
              <a:t>Nejdůležitější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739" y="1231900"/>
            <a:ext cx="8402595" cy="483571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nové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Opatření II. – Profilové festivaly</a:t>
            </a:r>
          </a:p>
          <a:p>
            <a:r>
              <a:rPr lang="cs-CZ" dirty="0"/>
              <a:t>2 Opatření pro víceletou dotaci, 5 Opatření pro jednoletou dotaci</a:t>
            </a:r>
          </a:p>
          <a:p>
            <a:r>
              <a:rPr lang="cs-CZ" dirty="0"/>
              <a:t>limit podaných žádostí (3 žádosti v Opatření I. - VI., libovolný počet žádostí na zahraniční spolupráci; v případě žádosti v Opatření VII. nemůže podat žádnou další žádost v Programu.)</a:t>
            </a:r>
          </a:p>
          <a:p>
            <a:r>
              <a:rPr lang="cs-CZ" b="1" dirty="0">
                <a:solidFill>
                  <a:srgbClr val="FF0000"/>
                </a:solidFill>
              </a:rPr>
              <a:t>nová povinná příloha – úplný výpis z evidence skutečných majitelů</a:t>
            </a:r>
          </a:p>
          <a:p>
            <a:r>
              <a:rPr lang="cs-CZ" dirty="0"/>
              <a:t>provázání bodového hodnocení a poměru návrhu dotace vůči žádané částce</a:t>
            </a:r>
          </a:p>
          <a:p>
            <a:r>
              <a:rPr lang="cs-CZ" dirty="0"/>
              <a:t>upravený formulář žádosti v souladu s kritérii a zároveň jeho provázání s formulářem hodnocení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1956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4400" y="291600"/>
            <a:ext cx="8373934" cy="754605"/>
          </a:xfrm>
        </p:spPr>
        <p:txBody>
          <a:bodyPr>
            <a:normAutofit/>
          </a:bodyPr>
          <a:lstStyle/>
          <a:p>
            <a:r>
              <a:rPr lang="cs-CZ" dirty="0"/>
              <a:t>Odůvodnění žádosti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96692" y="1527936"/>
            <a:ext cx="2170424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1200" dirty="0"/>
              <a:t>Pro vybraná pole žádosti byl rozšířen počet znaků</a:t>
            </a:r>
          </a:p>
        </p:txBody>
      </p:sp>
      <p:pic>
        <p:nvPicPr>
          <p:cNvPr id="3074" name="Obrázek 4">
            <a:extLst>
              <a:ext uri="{FF2B5EF4-FFF2-40B4-BE49-F238E27FC236}">
                <a16:creationId xmlns:a16="http://schemas.microsoft.com/office/drawing/2014/main" xmlns="" id="{4B329A47-1610-4231-BDD4-9CA3447DD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t="-81" r="7951" b="10552"/>
          <a:stretch/>
        </p:blipFill>
        <p:spPr bwMode="auto">
          <a:xfrm>
            <a:off x="461395" y="1188124"/>
            <a:ext cx="6199464" cy="47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: dolů 11">
            <a:extLst>
              <a:ext uri="{FF2B5EF4-FFF2-40B4-BE49-F238E27FC236}">
                <a16:creationId xmlns:a16="http://schemas.microsoft.com/office/drawing/2014/main" xmlns="" id="{48674050-4B77-4624-B741-50CE5F8499F7}"/>
              </a:ext>
            </a:extLst>
          </p:cNvPr>
          <p:cNvSpPr/>
          <p:nvPr/>
        </p:nvSpPr>
        <p:spPr>
          <a:xfrm rot="4930424">
            <a:off x="2517604" y="1291540"/>
            <a:ext cx="586124" cy="9344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19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359361" y="1114021"/>
            <a:ext cx="2467382" cy="83099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cs-CZ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Efektivnost byla redukována pouze na „výstupy“ Projektu (byly zrušeny veřejné a neveřejné aktivity Projektu)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74400" y="266374"/>
            <a:ext cx="8373934" cy="75460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lang="en-US" sz="5000" b="1" kern="1200" spc="-100" baseline="0" dirty="0">
                <a:solidFill>
                  <a:srgbClr val="E90C2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Odůvodnění žádosti</a:t>
            </a:r>
          </a:p>
        </p:txBody>
      </p:sp>
      <p:pic>
        <p:nvPicPr>
          <p:cNvPr id="2050" name="Obrázek 5">
            <a:extLst>
              <a:ext uri="{FF2B5EF4-FFF2-40B4-BE49-F238E27FC236}">
                <a16:creationId xmlns:a16="http://schemas.microsoft.com/office/drawing/2014/main" xmlns="" id="{38F675A4-BCF7-49BA-8A6D-959C22457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-88" r="6791" b="88"/>
          <a:stretch/>
        </p:blipFill>
        <p:spPr bwMode="auto">
          <a:xfrm>
            <a:off x="226152" y="1020977"/>
            <a:ext cx="6133209" cy="472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: dolů 9">
            <a:extLst>
              <a:ext uri="{FF2B5EF4-FFF2-40B4-BE49-F238E27FC236}">
                <a16:creationId xmlns:a16="http://schemas.microsoft.com/office/drawing/2014/main" xmlns="" id="{1DC6FCF5-3B1B-46A0-9557-FB8F7FA30D7F}"/>
              </a:ext>
            </a:extLst>
          </p:cNvPr>
          <p:cNvSpPr/>
          <p:nvPr/>
        </p:nvSpPr>
        <p:spPr>
          <a:xfrm rot="4608078">
            <a:off x="2477894" y="1038796"/>
            <a:ext cx="586124" cy="9344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42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300" y="216403"/>
            <a:ext cx="8343332" cy="4081913"/>
          </a:xfrm>
        </p:spPr>
        <p:txBody>
          <a:bodyPr>
            <a:normAutofit/>
          </a:bodyPr>
          <a:lstStyle/>
          <a:p>
            <a:r>
              <a:rPr lang="cs-CZ" dirty="0"/>
              <a:t>Rozpočet víceleté dotace</a:t>
            </a:r>
            <a:br>
              <a:rPr lang="cs-CZ" dirty="0"/>
            </a:br>
            <a:endParaRPr lang="cs-CZ" sz="27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94" t="17465" r="28631" b="7851"/>
          <a:stretch/>
        </p:blipFill>
        <p:spPr>
          <a:xfrm>
            <a:off x="4273466" y="1118802"/>
            <a:ext cx="4527377" cy="4769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163522" y="1118802"/>
            <a:ext cx="4109944" cy="488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r>
              <a:rPr lang="cs-CZ" sz="3200" dirty="0"/>
              <a:t>Pro každý rok se rozbalí 2 sloupce, žadatel uvádí plánované způsobilé náklady Projektu pro každý rok trvání víceleté dotace </a:t>
            </a:r>
            <a:r>
              <a:rPr lang="cs-CZ" sz="2800" dirty="0"/>
              <a:t>zvlášť</a:t>
            </a:r>
            <a:r>
              <a:rPr lang="cs-CZ" sz="32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sz="3200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750"/>
              </a:spcBef>
              <a:buFontTx/>
              <a:buChar char="-"/>
            </a:pP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97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63EF74-1D9D-40D6-BA4E-C7055EA8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povinná příloha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E366E8-69AE-4B01-9893-2C75FDFE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433196"/>
            <a:ext cx="8395200" cy="106672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Formulář nově vybírá identifikační údaje o skutečném majiteli právnické osoby podle</a:t>
            </a:r>
            <a:r>
              <a:rPr lang="cs-CZ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zákona č. 37/2021, o evidenci skutečných </a:t>
            </a:r>
            <a:r>
              <a:rPr lang="cs-CZ" sz="2000" dirty="0">
                <a:latin typeface="+mj-lt"/>
                <a:ea typeface="Calibri" panose="020F0502020204030204" pitchFamily="34" charset="0"/>
              </a:rPr>
              <a:t>m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ajitelů</a:t>
            </a:r>
          </a:p>
          <a:p>
            <a:pPr>
              <a:buFontTx/>
              <a:buChar char="-"/>
            </a:pPr>
            <a:r>
              <a:rPr lang="cs-CZ" sz="2000" dirty="0">
                <a:effectLst/>
                <a:latin typeface="+mj-lt"/>
                <a:ea typeface="Calibri" panose="020F0502020204030204" pitchFamily="34" charset="0"/>
              </a:rPr>
              <a:t>Úplný výpis z evidence skutečných majitelů se k žádosti přihrává do přílohy</a:t>
            </a:r>
          </a:p>
          <a:p>
            <a:pPr>
              <a:buFontTx/>
              <a:buChar char="-"/>
            </a:pPr>
            <a:endParaRPr lang="cs-CZ" sz="2000" dirty="0">
              <a:latin typeface="+mj-lt"/>
            </a:endParaRPr>
          </a:p>
        </p:txBody>
      </p:sp>
      <p:pic>
        <p:nvPicPr>
          <p:cNvPr id="4099" name="Obrázek 6">
            <a:extLst>
              <a:ext uri="{FF2B5EF4-FFF2-40B4-BE49-F238E27FC236}">
                <a16:creationId xmlns:a16="http://schemas.microsoft.com/office/drawing/2014/main" xmlns="" id="{3135FF4F-AAE6-4E35-BE9E-7510FEA88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-516" r="4759" b="1772"/>
          <a:stretch/>
        </p:blipFill>
        <p:spPr bwMode="auto">
          <a:xfrm>
            <a:off x="307291" y="2969727"/>
            <a:ext cx="6860280" cy="307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0230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63EF74-1D9D-40D6-BA4E-C7055EA8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Nová povinná příloha pro Opatření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E366E8-69AE-4B01-9893-2C75FDFE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134" y="1676476"/>
            <a:ext cx="8395200" cy="773109"/>
          </a:xfrm>
        </p:spPr>
        <p:txBody>
          <a:bodyPr/>
          <a:lstStyle/>
          <a:p>
            <a:r>
              <a:rPr lang="cs-CZ" sz="2000" dirty="0">
                <a:effectLst/>
                <a:ea typeface="Calibri" panose="020F0502020204030204" pitchFamily="34" charset="0"/>
              </a:rPr>
              <a:t>Pro Opatření II. je nastavena povinná příloha Report ze vstupenkového pokladního systému za roky 2018 a 2019</a:t>
            </a:r>
          </a:p>
        </p:txBody>
      </p:sp>
      <p:pic>
        <p:nvPicPr>
          <p:cNvPr id="6146" name="Obrázek 8">
            <a:extLst>
              <a:ext uri="{FF2B5EF4-FFF2-40B4-BE49-F238E27FC236}">
                <a16:creationId xmlns:a16="http://schemas.microsoft.com/office/drawing/2014/main" xmlns="" id="{7173E42D-2859-4F1C-BFAB-71CDC27AA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392" r="5288" b="29236"/>
          <a:stretch/>
        </p:blipFill>
        <p:spPr bwMode="auto">
          <a:xfrm>
            <a:off x="374400" y="2516698"/>
            <a:ext cx="5491460" cy="378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664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Děkujeme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11077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6BE7EB-918A-425D-85BC-791FBE99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Dotace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EB1625-B29F-426A-B073-D860808E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00" y="1297831"/>
            <a:ext cx="8373934" cy="4109938"/>
          </a:xfrm>
        </p:spPr>
        <p:txBody>
          <a:bodyPr/>
          <a:lstStyle/>
          <a:p>
            <a:pPr algn="l"/>
            <a:r>
              <a:rPr lang="pl-PL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dosažení Účelu jednoleté dotace od 1. 1. 2023 až do 31. 12. 2023,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víceleté dotace na dva až čtyři roky od 1. 1. 2024 až do 31. 12. 2027 </a:t>
            </a:r>
          </a:p>
          <a:p>
            <a:pPr algn="l"/>
            <a:r>
              <a:rPr lang="pl-PL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žádá se v rámci Opatření, ne oboru</a:t>
            </a:r>
            <a:endParaRPr lang="pl-PL" sz="1800" b="1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algn="l"/>
            <a:r>
              <a:rPr lang="pl-PL" sz="18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dotace v oborech:</a:t>
            </a:r>
            <a:endParaRPr lang="cs-CZ" sz="1800" b="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A. divadlo,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B. hudba (</a:t>
            </a:r>
            <a:r>
              <a:rPr lang="cs-CZ" sz="180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prezentace hudby, vydávání hudby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C. tanec, nonverbální umění a nový cirkus,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D. vizuální umění a rezidenční pobyty (výstavní projekty, festivaly, přehlídky a soutěže, fotografie, nová média, účast na mezinárodních veletrzích výtvarného umění, neinvestiční/neprojektová/neaplikovaná architektura, cykly přednášek)</a:t>
            </a:r>
          </a:p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endParaRPr lang="cs-CZ" sz="1800" i="0" u="none" strike="noStrike" baseline="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endParaRPr lang="cs-CZ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F64DE6F-809A-47A2-BF4B-7DE60D6F9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50" y="1006404"/>
            <a:ext cx="8261600" cy="4109938"/>
          </a:xfrm>
        </p:spPr>
        <p:txBody>
          <a:bodyPr/>
          <a:lstStyle/>
          <a:p>
            <a:pPr marL="465750" lvl="2" indent="-285750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E. literatura (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prezentace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literatury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 -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festivaly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přehlídky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literární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pořady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,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soutěže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800" i="0" u="none" strike="noStrike" baseline="0" dirty="0" err="1">
                <a:solidFill>
                  <a:srgbClr val="000000"/>
                </a:solidFill>
              </a:rPr>
              <a:t>apod</a:t>
            </a:r>
            <a:r>
              <a:rPr lang="en-US" sz="1800" i="0" u="none" strike="noStrike" baseline="0" dirty="0">
                <a:solidFill>
                  <a:srgbClr val="000000"/>
                </a:solidFill>
              </a:rPr>
              <a:t>.</a:t>
            </a:r>
            <a:r>
              <a:rPr lang="cs-CZ" sz="1800" dirty="0">
                <a:solidFill>
                  <a:srgbClr val="000000"/>
                </a:solidFill>
              </a:rPr>
              <a:t>; </a:t>
            </a:r>
            <a:r>
              <a:rPr lang="cs-CZ" sz="1800" i="0" u="none" strike="noStrike" baseline="0" dirty="0">
                <a:solidFill>
                  <a:srgbClr val="000000"/>
                </a:solidFill>
              </a:rPr>
              <a:t>vydání hotového autorského díla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s obsahovou vazbou k Praze/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pragensie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příp. další k vydání připravené publikace tematicky zaměřené na pražskou kulturu a umění, odborné i vědeckopopularizační a kulturně poznávací publikace znamenající původní a fundovaný přínos k poznání historie, kultury, urbanistického a architektonického vývoje Prahy),</a:t>
            </a:r>
          </a:p>
          <a:p>
            <a:pPr marL="465750" lvl="2" indent="-285750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F. audiovize, </a:t>
            </a:r>
          </a:p>
          <a:p>
            <a:pPr marL="465750" lvl="2" indent="-285750">
              <a:buFont typeface="Wingdings" panose="05000000000000000000" pitchFamily="2" charset="2"/>
              <a:buChar char="q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G. mezioborové projekty – nejednoznačně zařaditelné kulturní projekty (víceoborové projekty a festivaly, kulturně-sociální projekty a festivaly, kreativně společenské projekty, móda, designová tvorba a její prezentace, intermediální projekty, cykly přednášek) a další. </a:t>
            </a:r>
          </a:p>
          <a:p>
            <a:pPr marL="180000" lvl="2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Dotace </a:t>
            </a:r>
            <a:r>
              <a:rPr lang="cs-CZ" sz="1800" b="1" dirty="0">
                <a:solidFill>
                  <a:srgbClr val="000000"/>
                </a:solidFill>
              </a:rPr>
              <a:t>není určena na realizaci filmu, vydávání novin a časopisů </a:t>
            </a:r>
            <a:r>
              <a:rPr lang="cs-CZ" sz="1800" dirty="0">
                <a:solidFill>
                  <a:srgbClr val="000000"/>
                </a:solidFill>
              </a:rPr>
              <a:t>v tištěné ani digitální podobě, dále není dotace určena na</a:t>
            </a:r>
            <a:r>
              <a:rPr lang="pl-PL" sz="1800" dirty="0">
                <a:solidFill>
                  <a:srgbClr val="000000"/>
                </a:solidFill>
              </a:rPr>
              <a:t> </a:t>
            </a:r>
            <a:r>
              <a:rPr lang="pl-PL" sz="1800" b="1" dirty="0">
                <a:solidFill>
                  <a:srgbClr val="000000"/>
                </a:solidFill>
              </a:rPr>
              <a:t>realizaci Účelu mimo území hl. m. Prahy</a:t>
            </a:r>
            <a:r>
              <a:rPr lang="pl-PL" sz="1800" dirty="0">
                <a:solidFill>
                  <a:srgbClr val="000000"/>
                </a:solidFill>
              </a:rPr>
              <a:t>, s výjimkou zahraniční prezentace.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50B36B44-36DB-4036-97A0-B2B013F1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92101"/>
            <a:ext cx="8374063" cy="714304"/>
          </a:xfrm>
        </p:spPr>
        <p:txBody>
          <a:bodyPr/>
          <a:lstStyle/>
          <a:p>
            <a:r>
              <a:rPr lang="cs-CZ" dirty="0"/>
              <a:t>Účel Dotace</a:t>
            </a:r>
          </a:p>
        </p:txBody>
      </p:sp>
    </p:spTree>
    <p:extLst>
      <p:ext uri="{BB962C8B-B14F-4D97-AF65-F5344CB8AC3E}">
        <p14:creationId xmlns:p14="http://schemas.microsoft.com/office/powerpoint/2010/main" val="203091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Způsobilý Žadatel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800456"/>
            <a:ext cx="8769600" cy="5092343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pl-PL" sz="1600" dirty="0"/>
              <a:t>O Dotaci mohou žádat tito Žadatelé: </a:t>
            </a:r>
          </a:p>
          <a:p>
            <a:pPr marL="783000" lvl="1" indent="-457200"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právnická osoba podle zákona č. 89/2012 Sb., občanský zákoník, ve znění pozdějších předpisů (dále jen „občanský zákoník“), tj. spolek, nadace či nadační fond a ústav, </a:t>
            </a:r>
          </a:p>
          <a:p>
            <a:pPr marL="783000" lvl="1" indent="-457200"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církev a náboženská společnost podle zákona č. 3/2002 Sb., o svobodě náboženského vyznání a postavení církví a náboženských společností a o změně některých zákonů (zákon o církvích a náboženských společnostech), ve znění pozdějších předpisů, </a:t>
            </a:r>
          </a:p>
          <a:p>
            <a:pPr marL="783000" lvl="1" indent="-457200"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obecně prospěšná společnost podle Občanského zákoníku, </a:t>
            </a:r>
          </a:p>
          <a:p>
            <a:pPr marL="783000" lvl="1" indent="-457200"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veřejnoprávní instituce (veřejná </a:t>
            </a:r>
            <a:r>
              <a:rPr lang="cs-CZ" sz="1600">
                <a:solidFill>
                  <a:schemeClr val="tx1"/>
                </a:solidFill>
              </a:rPr>
              <a:t>vysoká škola apod</a:t>
            </a:r>
            <a:r>
              <a:rPr lang="cs-CZ" sz="1600" dirty="0">
                <a:solidFill>
                  <a:schemeClr val="tx1"/>
                </a:solidFill>
              </a:rPr>
              <a:t>.), </a:t>
            </a:r>
          </a:p>
          <a:p>
            <a:pPr marL="783000" lvl="1" indent="-457200">
              <a:buAutoNum type="alphaLcParenR"/>
            </a:pPr>
            <a:r>
              <a:rPr lang="pl-PL" sz="1600" dirty="0">
                <a:solidFill>
                  <a:schemeClr val="tx1"/>
                </a:solidFill>
              </a:rPr>
              <a:t>podnikající fyzická osoba (pouze s IČO), </a:t>
            </a:r>
          </a:p>
          <a:p>
            <a:pPr marL="783000" lvl="1" indent="-457200"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obchodní korporace podle zákona č. 90/2012 Sb., o obchodních korporacích, ve znění pozdějších předpisů, </a:t>
            </a:r>
          </a:p>
          <a:p>
            <a:pPr marL="783000" lvl="1" indent="-457200">
              <a:buAutoNum type="alphaLcParenR"/>
            </a:pPr>
            <a:r>
              <a:rPr lang="cs-CZ" sz="1600" dirty="0">
                <a:solidFill>
                  <a:schemeClr val="tx1"/>
                </a:solidFill>
              </a:rPr>
              <a:t>subjekt, který vznikl na základě mezinárodní dohody. </a:t>
            </a:r>
          </a:p>
          <a:p>
            <a:pPr marL="783000" lvl="1" indent="-457200">
              <a:buAutoNum type="alphaLcParenR"/>
            </a:pPr>
            <a:r>
              <a:rPr lang="cs-CZ" sz="1600" b="1" dirty="0">
                <a:solidFill>
                  <a:schemeClr val="tx1"/>
                </a:solidFill>
              </a:rPr>
              <a:t>zájmové sdružení právnických osob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39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00" y="1443009"/>
            <a:ext cx="7694562" cy="410993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pořadatel veřejných kulturních akcí (produkcí)</a:t>
            </a:r>
          </a:p>
          <a:p>
            <a:endParaRPr lang="cs-CZ" dirty="0"/>
          </a:p>
          <a:p>
            <a:r>
              <a:rPr lang="cs-CZ" dirty="0"/>
              <a:t>opakovaně plní povinnosti podle zákona č. 563/1991 Sb., o účetnictví, ve znění pozdějších předpisů, tzn. zejména vyhotovuje a zároveň </a:t>
            </a:r>
            <a:r>
              <a:rPr lang="cs-CZ" b="1" dirty="0"/>
              <a:t>ve veřejných rejstřících zveřejňuje účetní závěrky</a:t>
            </a:r>
            <a:r>
              <a:rPr lang="cs-CZ" dirty="0"/>
              <a:t>, popř. výroční zprávy. </a:t>
            </a:r>
          </a:p>
          <a:p>
            <a:endParaRPr lang="cs-CZ" dirty="0"/>
          </a:p>
          <a:p>
            <a:r>
              <a:rPr lang="cs-CZ" dirty="0"/>
              <a:t>žadatel o víceletou Dotaci musí vykazovat nejméně čtyřletou činnost kontinuálního charakteru.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Způsobilý Žadatel</a:t>
            </a:r>
          </a:p>
        </p:txBody>
      </p:sp>
    </p:spTree>
    <p:extLst>
      <p:ext uri="{BB962C8B-B14F-4D97-AF65-F5344CB8AC3E}">
        <p14:creationId xmlns:p14="http://schemas.microsoft.com/office/powerpoint/2010/main" val="3375146336"/>
      </p:ext>
    </p:extLst>
  </p:cSld>
  <p:clrMapOvr>
    <a:masterClrMapping/>
  </p:clrMapOvr>
</p:sld>
</file>

<file path=ppt/theme/theme1.xml><?xml version="1.0" encoding="utf-8"?>
<a:theme xmlns:a="http://schemas.openxmlformats.org/drawingml/2006/main" name="Tmava">
  <a:themeElements>
    <a:clrScheme name="PrahaPPT_pos">
      <a:dk1>
        <a:srgbClr val="000000"/>
      </a:dk1>
      <a:lt1>
        <a:srgbClr val="FFFFFF"/>
      </a:lt1>
      <a:dk2>
        <a:srgbClr val="001871"/>
      </a:dk2>
      <a:lt2>
        <a:srgbClr val="FFFFFF"/>
      </a:lt2>
      <a:accent1>
        <a:srgbClr val="C81428"/>
      </a:accent1>
      <a:accent2>
        <a:srgbClr val="EF9600"/>
      </a:accent2>
      <a:accent3>
        <a:srgbClr val="6A2C3E"/>
      </a:accent3>
      <a:accent4>
        <a:srgbClr val="00B140"/>
      </a:accent4>
      <a:accent5>
        <a:srgbClr val="0057B8"/>
      </a:accent5>
      <a:accent6>
        <a:srgbClr val="C83737"/>
      </a:accent6>
      <a:hlink>
        <a:srgbClr val="0096FF"/>
      </a:hlink>
      <a:folHlink>
        <a:srgbClr val="75787B"/>
      </a:folHlink>
    </a:clrScheme>
    <a:fontScheme name="Nordic_negati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39A0D0D7-44C4-46E2-BE30-9C1B800E9981}" vid="{E474D25C-F3B5-4610-9821-BDCFF3B5703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3421</Words>
  <Application>Microsoft Office PowerPoint</Application>
  <PresentationFormat>Předvádění na obrazovce (4:3)</PresentationFormat>
  <Paragraphs>306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3" baseType="lpstr">
      <vt:lpstr>Arial</vt:lpstr>
      <vt:lpstr>Calibri</vt:lpstr>
      <vt:lpstr>Georgia</vt:lpstr>
      <vt:lpstr>Times New Roman</vt:lpstr>
      <vt:lpstr>TimesNewRomanPS-BoldMT</vt:lpstr>
      <vt:lpstr>Verdana</vt:lpstr>
      <vt:lpstr>Wingdings</vt:lpstr>
      <vt:lpstr>Tmava</vt:lpstr>
      <vt:lpstr>Seminář pro žadatele  o dotační podporu hlavního města Prahy  v oblasti kultury  a umění na rok 2023  a víceleté dotace na léta 2024 - 2027</vt:lpstr>
      <vt:lpstr>Program prezentace</vt:lpstr>
      <vt:lpstr>Harmonogram Programu podpory</vt:lpstr>
      <vt:lpstr>Návaznosti</vt:lpstr>
      <vt:lpstr>Nejdůležitější změny</vt:lpstr>
      <vt:lpstr>Účel Dotace</vt:lpstr>
      <vt:lpstr>Účel Dotace</vt:lpstr>
      <vt:lpstr>Způsobilý Žadatel</vt:lpstr>
      <vt:lpstr>Způsobilý Žadatel</vt:lpstr>
      <vt:lpstr>Opatření I. / nad 500.000 Kč</vt:lpstr>
      <vt:lpstr>Opatření II. / nad 500.000 Kč</vt:lpstr>
      <vt:lpstr>Opatření III. / nad 500.000 Kč</vt:lpstr>
      <vt:lpstr>Opatření IV. / 100.000-500.000 Kč</vt:lpstr>
      <vt:lpstr>Opatření V. / 50.000-100.000 Kč</vt:lpstr>
      <vt:lpstr>Opatření VI. / 100.000-2.000.000 Kč</vt:lpstr>
      <vt:lpstr>Opatření VII. / 200.000-1.500.000 Kč</vt:lpstr>
      <vt:lpstr>Limit počtu podaných žádostí</vt:lpstr>
      <vt:lpstr>Aplikace Blokové výjimky EU</vt:lpstr>
      <vt:lpstr>Objem peněžních prostředků</vt:lpstr>
      <vt:lpstr>Nezpůsobilé náklady</vt:lpstr>
      <vt:lpstr>Nezpůsobilé náklady</vt:lpstr>
      <vt:lpstr>Podmínky poskytnutí Dotace</vt:lpstr>
      <vt:lpstr>Proces hodnocení</vt:lpstr>
      <vt:lpstr>1. a 2. kolo hodnocení</vt:lpstr>
      <vt:lpstr>Body vs. navržená podpora</vt:lpstr>
      <vt:lpstr>Způsob podání žádosti</vt:lpstr>
      <vt:lpstr>Formulář žádosti</vt:lpstr>
      <vt:lpstr>Portál finanční podpory - registrace</vt:lpstr>
      <vt:lpstr>Portál finanční podpory - registrace</vt:lpstr>
      <vt:lpstr>Registrovaný uživatel provede Přihlášení zadáním aktuálně platného Přihlašovacího e-mailu a Hesla. V případě zapomenutého hesla lze volbou Zapomenuté heslo získat dočasné heslo pro možnost přihlásit se a nastavit si nové heslo. </vt:lpstr>
      <vt:lpstr>Uživateli se po přihlášení zpřístupní nové položky menu Moji žadatelé a Moje formuláře. Uživatel založí nový profil žadatele v části Moji žadatelé. Pro založení profilu žadatele slouží tlačítko Přidat.</vt:lpstr>
      <vt:lpstr>Uživatel vybere právní formu a následně vyplní základní údaje o subjektu.  Po vyplnění IČO lze údaje o subjektu načíst z ARES (volba Načíst údaje z ARES). Touto volbou se naplnění či aktualizují údaje o subjektu v rozsahu právní forma, obchodní název a adresa sídla.   Uložení profilu žadatele se dokončí tlačítkem Uložit/Uložit a zpět. Pro plnění adres žadatele lze využit načtení údajů z RÚIAN.</vt:lpstr>
      <vt:lpstr>Uživatel nastaví preferované oblasti (volbou Vybrat), ze kterých se mu budou nabízet formuláře žádosti o dotaci/vyúčtování.   Upozornění: po nastavení preferovaných oblastí je nutné změny Uložit.</vt:lpstr>
      <vt:lpstr>V záložce Formuláře ke stažení jsou pro žadatele z oblasti Kultura nabízeny varianty:  - offline formuláře (ZFO) pro vyplnění v aplikaci Filler pro Windows  - online formuláře pro vyplnění v internetovém prohlížeči</vt:lpstr>
      <vt:lpstr>Kliknutím na odkaz Stáhnout dojde ke stažení ZFO souboru formuláře, který je naplněn údaji o žadateli. Tento formulář lze vyplňovat prostřednictvím aplikace FormFiller bez nutnosti připojení k internetu. Offline formulář je uložen v PC uživatele. </vt:lpstr>
      <vt:lpstr>Kliknutím na odkaz Otevřít dojde k otevření formuláře v nové záložce webového prohlížeče. Formulář je předvyplněn údaji o žadateli. Tento formulář lze vyplňovat pouze v prostředí internetu. Volba Uložit na portál uloží rozpracovaný formulář do profilu žadatele (viz záložka Rozpracované a podané formuláře). </vt:lpstr>
      <vt:lpstr>Rozpracovaný formulář online žádosti lze editovat přes volbu Otevřít a provádět úpravy. V seznamu se zobrazuje pouze poslední uložená verze rozpracovaného formuláře.</vt:lpstr>
      <vt:lpstr>V závěru obou variant formulářů žádosti (offline/online) lze provést kontrolu vyplněných údajů volbou Provést kontrolu. Pro podání finální verze formuláře žádosti slouží volba Odeslání elektronické žádosti na MHMP. Po úspěšném odeslání žádosti se objeví záznam o tomto podání na záložce Rozpracované a podané formuláře s naplněným kódem a datem podání a stavem Podaný. </vt:lpstr>
      <vt:lpstr>Výběr Opatření</vt:lpstr>
      <vt:lpstr>Nové Opatření II.    (nesplnění limitů je červeně podbarvené) </vt:lpstr>
      <vt:lpstr>Výběr zařazení Projektu</vt:lpstr>
      <vt:lpstr>Výběr oboru </vt:lpstr>
      <vt:lpstr>Charakteristika Projektu </vt:lpstr>
      <vt:lpstr>Webové stránky Projektu</vt:lpstr>
      <vt:lpstr>Rozpočet Projektu</vt:lpstr>
      <vt:lpstr>Rozpočet Projektu - Provozní podpora </vt:lpstr>
      <vt:lpstr>Rozpočet Projektu - Provozní podpora pro vydávání hudby a literatury</vt:lpstr>
      <vt:lpstr>Rozpočet Projektu – investiční podpora</vt:lpstr>
      <vt:lpstr>Rozpočet Projektu - výnosy </vt:lpstr>
      <vt:lpstr>Odůvodnění žádosti</vt:lpstr>
      <vt:lpstr>Prezentace aplikace PowerPoint</vt:lpstr>
      <vt:lpstr>Rozpočet víceleté dotace </vt:lpstr>
      <vt:lpstr>Nová povinná příloha</vt:lpstr>
      <vt:lpstr>Nová povinná příloha pro Opatření II. </vt:lpstr>
      <vt:lpstr>Děkujeme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Tamara (MHMP, KUC)</dc:creator>
  <cp:lastModifiedBy>Svobodová Grossová Lenka (MHMP, KUC)</cp:lastModifiedBy>
  <cp:revision>154</cp:revision>
  <cp:lastPrinted>2022-06-14T09:18:55Z</cp:lastPrinted>
  <dcterms:created xsi:type="dcterms:W3CDTF">2020-01-10T10:06:52Z</dcterms:created>
  <dcterms:modified xsi:type="dcterms:W3CDTF">2022-06-15T07:39:46Z</dcterms:modified>
</cp:coreProperties>
</file>