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7" r:id="rId4"/>
    <p:sldId id="284" r:id="rId5"/>
    <p:sldId id="285" r:id="rId6"/>
    <p:sldId id="279" r:id="rId7"/>
    <p:sldId id="278" r:id="rId8"/>
    <p:sldId id="282" r:id="rId9"/>
    <p:sldId id="281" r:id="rId10"/>
    <p:sldId id="280" r:id="rId11"/>
    <p:sldId id="283" r:id="rId12"/>
    <p:sldId id="286" r:id="rId13"/>
    <p:sldId id="287" r:id="rId14"/>
    <p:sldId id="288" r:id="rId15"/>
    <p:sldId id="289" r:id="rId16"/>
    <p:sldId id="290" r:id="rId17"/>
    <p:sldId id="265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276" r:id="rId28"/>
    <p:sldId id="301" r:id="rId29"/>
    <p:sldId id="302" r:id="rId30"/>
    <p:sldId id="300" r:id="rId31"/>
    <p:sldId id="303" r:id="rId32"/>
    <p:sldId id="304" r:id="rId33"/>
    <p:sldId id="305" r:id="rId34"/>
    <p:sldId id="267" r:id="rId3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41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A03FF-E6EB-48E2-8548-11A4DB65454B}" type="datetimeFigureOut">
              <a:rPr lang="cs-CZ" smtClean="0"/>
              <a:pPr/>
              <a:t>24.4.2018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F7613-EC7E-421F-9BE8-10EA43D1562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TextovéPole 7"/>
          <p:cNvSpPr txBox="1"/>
          <p:nvPr userDrawn="1"/>
        </p:nvSpPr>
        <p:spPr>
          <a:xfrm>
            <a:off x="0" y="6381328"/>
            <a:ext cx="9144000" cy="369332"/>
          </a:xfrm>
          <a:prstGeom prst="rect">
            <a:avLst/>
          </a:prstGeom>
          <a:solidFill>
            <a:srgbClr val="00CC99"/>
          </a:solidFill>
        </p:spPr>
        <p:txBody>
          <a:bodyPr wrap="square" rtlCol="0">
            <a:spAutoFit/>
          </a:bodyPr>
          <a:lstStyle/>
          <a:p>
            <a:r>
              <a:rPr lang="en-GB" i="0" dirty="0">
                <a:solidFill>
                  <a:schemeClr val="bg1"/>
                </a:solidFill>
              </a:rPr>
              <a:t>Workshop </a:t>
            </a:r>
            <a:r>
              <a:rPr lang="en-GB" i="0" dirty="0" err="1">
                <a:solidFill>
                  <a:schemeClr val="bg1"/>
                </a:solidFill>
              </a:rPr>
              <a:t>Libe</a:t>
            </a:r>
            <a:r>
              <a:rPr lang="cs-CZ" i="0" dirty="0" err="1">
                <a:solidFill>
                  <a:schemeClr val="bg1"/>
                </a:solidFill>
              </a:rPr>
              <a:t>ňský</a:t>
            </a:r>
            <a:r>
              <a:rPr lang="cs-CZ" i="0" dirty="0">
                <a:solidFill>
                  <a:schemeClr val="bg1"/>
                </a:solidFill>
              </a:rPr>
              <a:t> most                                               Magistrát hl. m. Prahy, Praha 23. dubna</a:t>
            </a:r>
            <a:r>
              <a:rPr lang="en-US" dirty="0">
                <a:solidFill>
                  <a:schemeClr val="bg1"/>
                </a:solidFill>
              </a:rPr>
              <a:t> 2018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1" name="Obrázek 12" descr="logo_CVUT.jpg">
            <a:extLst>
              <a:ext uri="{FF2B5EF4-FFF2-40B4-BE49-F238E27FC236}">
                <a16:creationId xmlns:a16="http://schemas.microsoft.com/office/drawing/2014/main" xmlns="" id="{D27658E0-8620-4450-9D2D-CAE5127C58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7503" y="86448"/>
            <a:ext cx="1242383" cy="6062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A03FF-E6EB-48E2-8548-11A4DB65454B}" type="datetimeFigureOut">
              <a:rPr lang="cs-CZ" smtClean="0"/>
              <a:pPr/>
              <a:t>24.4.2018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F7613-EC7E-421F-9BE8-10EA43D1562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A03FF-E6EB-48E2-8548-11A4DB65454B}" type="datetimeFigureOut">
              <a:rPr lang="cs-CZ" smtClean="0"/>
              <a:pPr/>
              <a:t>24.4.2018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F7613-EC7E-421F-9BE8-10EA43D1562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A03FF-E6EB-48E2-8548-11A4DB65454B}" type="datetimeFigureOut">
              <a:rPr lang="cs-CZ" smtClean="0"/>
              <a:pPr/>
              <a:t>24.4.2018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F7613-EC7E-421F-9BE8-10EA43D1562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A03FF-E6EB-48E2-8548-11A4DB65454B}" type="datetimeFigureOut">
              <a:rPr lang="cs-CZ" smtClean="0"/>
              <a:pPr/>
              <a:t>24.4.2018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F7613-EC7E-421F-9BE8-10EA43D1562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A03FF-E6EB-48E2-8548-11A4DB65454B}" type="datetimeFigureOut">
              <a:rPr lang="cs-CZ" smtClean="0"/>
              <a:pPr/>
              <a:t>24.4.2018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F7613-EC7E-421F-9BE8-10EA43D1562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A03FF-E6EB-48E2-8548-11A4DB65454B}" type="datetimeFigureOut">
              <a:rPr lang="cs-CZ" smtClean="0"/>
              <a:pPr/>
              <a:t>24.4.2018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F7613-EC7E-421F-9BE8-10EA43D1562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A03FF-E6EB-48E2-8548-11A4DB65454B}" type="datetimeFigureOut">
              <a:rPr lang="cs-CZ" smtClean="0"/>
              <a:pPr/>
              <a:t>24.4.2018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F7613-EC7E-421F-9BE8-10EA43D1562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A03FF-E6EB-48E2-8548-11A4DB65454B}" type="datetimeFigureOut">
              <a:rPr lang="cs-CZ" smtClean="0"/>
              <a:pPr/>
              <a:t>24.4.2018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F7613-EC7E-421F-9BE8-10EA43D1562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A03FF-E6EB-48E2-8548-11A4DB65454B}" type="datetimeFigureOut">
              <a:rPr lang="cs-CZ" smtClean="0"/>
              <a:pPr/>
              <a:t>24.4.2018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F7613-EC7E-421F-9BE8-10EA43D1562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A03FF-E6EB-48E2-8548-11A4DB65454B}" type="datetimeFigureOut">
              <a:rPr lang="cs-CZ" smtClean="0"/>
              <a:pPr/>
              <a:t>24.4.2018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F7613-EC7E-421F-9BE8-10EA43D1562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A03FF-E6EB-48E2-8548-11A4DB65454B}" type="datetimeFigureOut">
              <a:rPr lang="cs-CZ" smtClean="0"/>
              <a:pPr/>
              <a:t>24.4.2018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F7613-EC7E-421F-9BE8-10EA43D1562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16768" y="1556792"/>
            <a:ext cx="9144000" cy="2448272"/>
          </a:xfrm>
        </p:spPr>
        <p:txBody>
          <a:bodyPr>
            <a:normAutofit/>
          </a:bodyPr>
          <a:lstStyle/>
          <a:p>
            <a:r>
              <a:rPr lang="cs-CZ" sz="6000" b="1" dirty="0"/>
              <a:t>Libeňský most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882" y="4221088"/>
            <a:ext cx="9144000" cy="144016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Jan L. V</a:t>
            </a:r>
            <a:r>
              <a:rPr lang="cs-CZ" sz="2400" dirty="0">
                <a:solidFill>
                  <a:schemeClr val="tx1"/>
                </a:solidFill>
              </a:rPr>
              <a:t>í</a:t>
            </a:r>
            <a:r>
              <a:rPr lang="en-US" sz="2400" dirty="0" err="1">
                <a:solidFill>
                  <a:schemeClr val="tx1"/>
                </a:solidFill>
              </a:rPr>
              <a:t>tek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GB" sz="2400" dirty="0">
                <a:solidFill>
                  <a:schemeClr val="tx1"/>
                </a:solidFill>
              </a:rPr>
              <a:t>V. </a:t>
            </a:r>
            <a:r>
              <a:rPr lang="en-GB" sz="2400" dirty="0" err="1">
                <a:solidFill>
                  <a:schemeClr val="tx1"/>
                </a:solidFill>
              </a:rPr>
              <a:t>Brejcha</a:t>
            </a:r>
            <a:r>
              <a:rPr lang="en-GB" sz="2400" dirty="0">
                <a:solidFill>
                  <a:schemeClr val="tx1"/>
                </a:solidFill>
              </a:rPr>
              <a:t>, M. </a:t>
            </a:r>
            <a:r>
              <a:rPr lang="en-GB" sz="2400" dirty="0" err="1">
                <a:solidFill>
                  <a:schemeClr val="tx1"/>
                </a:solidFill>
              </a:rPr>
              <a:t>Kaln</a:t>
            </a:r>
            <a:r>
              <a:rPr lang="cs-CZ" sz="2400" dirty="0">
                <a:solidFill>
                  <a:schemeClr val="tx1"/>
                </a:solidFill>
              </a:rPr>
              <a:t>ý, M. Komínek, V. Mach, </a:t>
            </a:r>
          </a:p>
          <a:p>
            <a:r>
              <a:rPr lang="cs-CZ" sz="2400" dirty="0">
                <a:solidFill>
                  <a:schemeClr val="tx1"/>
                </a:solidFill>
              </a:rPr>
              <a:t>J. Stráský, M. Šístek, J. Vítek, D. </a:t>
            </a:r>
            <a:r>
              <a:rPr lang="cs-CZ" sz="2400" dirty="0" err="1">
                <a:solidFill>
                  <a:schemeClr val="tx1"/>
                </a:solidFill>
              </a:rPr>
              <a:t>Wangler</a:t>
            </a:r>
            <a:endParaRPr lang="en-GB" sz="2400" dirty="0">
              <a:solidFill>
                <a:schemeClr val="tx1"/>
              </a:solidFill>
            </a:endParaRPr>
          </a:p>
          <a:p>
            <a:endParaRPr lang="cs-CZ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94594" y="44624"/>
            <a:ext cx="7349490" cy="936104"/>
          </a:xfrm>
        </p:spPr>
        <p:txBody>
          <a:bodyPr>
            <a:normAutofit fontScale="90000"/>
          </a:bodyPr>
          <a:lstStyle/>
          <a:p>
            <a:pPr algn="l"/>
            <a:r>
              <a:rPr lang="cs-CZ" sz="2800" dirty="0">
                <a:solidFill>
                  <a:srgbClr val="0070C0"/>
                </a:solidFill>
              </a:rPr>
              <a:t>Trojský most (Most barikádníků) (1927 – 1928)</a:t>
            </a:r>
            <a:br>
              <a:rPr lang="cs-CZ" sz="2800" dirty="0">
                <a:solidFill>
                  <a:srgbClr val="0070C0"/>
                </a:solidFill>
              </a:rPr>
            </a:br>
            <a:r>
              <a:rPr lang="cs-CZ" sz="2800" dirty="0">
                <a:solidFill>
                  <a:srgbClr val="0070C0"/>
                </a:solidFill>
              </a:rPr>
              <a:t>43.5 + 47.2 + 47.2 + 43.5 m</a:t>
            </a:r>
          </a:p>
        </p:txBody>
      </p:sp>
      <p:pic>
        <p:nvPicPr>
          <p:cNvPr id="5" name="Obrázek 3" descr="133642fd1c913279f7a333fb917e6616.jpg">
            <a:extLst>
              <a:ext uri="{FF2B5EF4-FFF2-40B4-BE49-F238E27FC236}">
                <a16:creationId xmlns:a16="http://schemas.microsoft.com/office/drawing/2014/main" xmlns="" id="{3BB1CA98-298A-4796-9FCB-F89EA756CA9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410" y="980728"/>
            <a:ext cx="6501756" cy="4608512"/>
          </a:xfrm>
          <a:prstGeom prst="rect">
            <a:avLst/>
          </a:prstGeom>
        </p:spPr>
      </p:pic>
      <p:pic>
        <p:nvPicPr>
          <p:cNvPr id="6" name="Obrázek 4" descr="Trojsky-sken2.jpg">
            <a:extLst>
              <a:ext uri="{FF2B5EF4-FFF2-40B4-BE49-F238E27FC236}">
                <a16:creationId xmlns:a16="http://schemas.microsoft.com/office/drawing/2014/main" xmlns="" id="{93C292E7-79DE-48CB-B94A-61276B47D48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189710"/>
            <a:ext cx="7211303" cy="404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0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94594" y="44624"/>
            <a:ext cx="7349490" cy="720080"/>
          </a:xfrm>
        </p:spPr>
        <p:txBody>
          <a:bodyPr>
            <a:normAutofit/>
          </a:bodyPr>
          <a:lstStyle/>
          <a:p>
            <a:pPr algn="l"/>
            <a:r>
              <a:rPr lang="cs-CZ" sz="2800" dirty="0">
                <a:solidFill>
                  <a:srgbClr val="0070C0"/>
                </a:solidFill>
              </a:rPr>
              <a:t>Libeňský most – současný stav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xmlns="" id="{52E7D052-1AC8-4CFF-B23A-740CAE7749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3648" y="620688"/>
            <a:ext cx="7488832" cy="1584176"/>
          </a:xfrm>
        </p:spPr>
        <p:txBody>
          <a:bodyPr>
            <a:noAutofit/>
          </a:bodyPr>
          <a:lstStyle/>
          <a:p>
            <a:pPr algn="l">
              <a:spcBef>
                <a:spcPts val="30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cs-CZ" sz="2000" dirty="0">
                <a:solidFill>
                  <a:schemeClr val="tx1"/>
                </a:solidFill>
              </a:rPr>
              <a:t>Doba provozu 90 let bez údržby = konec životnosti</a:t>
            </a:r>
            <a:endParaRPr lang="en-US" sz="2000" dirty="0">
              <a:solidFill>
                <a:schemeClr val="tx1"/>
              </a:solidFill>
            </a:endParaRPr>
          </a:p>
          <a:p>
            <a:pPr algn="l">
              <a:spcBef>
                <a:spcPts val="30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cs-CZ" sz="2000" dirty="0">
                <a:solidFill>
                  <a:schemeClr val="tx1"/>
                </a:solidFill>
              </a:rPr>
              <a:t>Návrhové zatížení </a:t>
            </a:r>
            <a:r>
              <a:rPr lang="cs-CZ" sz="2000" b="1" dirty="0">
                <a:solidFill>
                  <a:schemeClr val="tx1"/>
                </a:solidFill>
              </a:rPr>
              <a:t>18</a:t>
            </a:r>
            <a:r>
              <a:rPr lang="cs-CZ" sz="2000" dirty="0">
                <a:solidFill>
                  <a:schemeClr val="tx1"/>
                </a:solidFill>
              </a:rPr>
              <a:t> t (parní válec)</a:t>
            </a:r>
          </a:p>
          <a:p>
            <a:pPr algn="l">
              <a:spcBef>
                <a:spcPts val="300"/>
              </a:spcBef>
              <a:buFont typeface="Arial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 Tíha jedné tramvaje 15 T </a:t>
            </a:r>
            <a:r>
              <a:rPr lang="cs-CZ" sz="2000" b="1" dirty="0">
                <a:solidFill>
                  <a:srgbClr val="FF0000"/>
                </a:solidFill>
              </a:rPr>
              <a:t>42</a:t>
            </a:r>
            <a:r>
              <a:rPr lang="cs-CZ" sz="2000" dirty="0">
                <a:solidFill>
                  <a:schemeClr val="tx1"/>
                </a:solidFill>
              </a:rPr>
              <a:t> t, 14 T </a:t>
            </a:r>
            <a:r>
              <a:rPr lang="cs-CZ" sz="2000" b="1" dirty="0">
                <a:solidFill>
                  <a:srgbClr val="FF0000"/>
                </a:solidFill>
              </a:rPr>
              <a:t>38</a:t>
            </a:r>
            <a:r>
              <a:rPr lang="cs-CZ" sz="2000" dirty="0">
                <a:solidFill>
                  <a:schemeClr val="tx1"/>
                </a:solidFill>
              </a:rPr>
              <a:t> t </a:t>
            </a:r>
          </a:p>
          <a:p>
            <a:pPr algn="l">
              <a:spcBef>
                <a:spcPts val="300"/>
              </a:spcBef>
            </a:pPr>
            <a:r>
              <a:rPr lang="cs-CZ" sz="2000" dirty="0">
                <a:solidFill>
                  <a:schemeClr val="tx1"/>
                </a:solidFill>
              </a:rPr>
              <a:t>	včetně cestujících více než </a:t>
            </a:r>
            <a:r>
              <a:rPr lang="cs-CZ" sz="2000" b="1" dirty="0">
                <a:solidFill>
                  <a:srgbClr val="FF0000"/>
                </a:solidFill>
              </a:rPr>
              <a:t>60</a:t>
            </a:r>
            <a:r>
              <a:rPr lang="cs-CZ" sz="2000" dirty="0">
                <a:solidFill>
                  <a:schemeClr val="tx1"/>
                </a:solidFill>
              </a:rPr>
              <a:t> t !!!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9144000" cy="428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73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94594" y="44624"/>
            <a:ext cx="7349490" cy="720080"/>
          </a:xfrm>
        </p:spPr>
        <p:txBody>
          <a:bodyPr>
            <a:normAutofit/>
          </a:bodyPr>
          <a:lstStyle/>
          <a:p>
            <a:pPr algn="l"/>
            <a:r>
              <a:rPr lang="cs-CZ" sz="2800" dirty="0">
                <a:solidFill>
                  <a:srgbClr val="0070C0"/>
                </a:solidFill>
              </a:rPr>
              <a:t>Libeňský most – současný stav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xmlns="" id="{52E7D052-1AC8-4CFF-B23A-740CAE7749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528" y="4869160"/>
            <a:ext cx="8496944" cy="1296144"/>
          </a:xfrm>
        </p:spPr>
        <p:txBody>
          <a:bodyPr>
            <a:noAutofit/>
          </a:bodyPr>
          <a:lstStyle/>
          <a:p>
            <a:pPr algn="l">
              <a:spcBef>
                <a:spcPts val="30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cs-CZ" sz="2000" dirty="0">
                <a:solidFill>
                  <a:schemeClr val="tx1"/>
                </a:solidFill>
              </a:rPr>
              <a:t>Zatížitelnost: 	Normální   6 t proti požadovaným 32 t</a:t>
            </a:r>
          </a:p>
          <a:p>
            <a:pPr algn="l">
              <a:spcBef>
                <a:spcPts val="300"/>
              </a:spcBef>
            </a:pPr>
            <a:r>
              <a:rPr lang="cs-CZ" sz="2000" dirty="0">
                <a:solidFill>
                  <a:schemeClr val="tx1"/>
                </a:solidFill>
              </a:rPr>
              <a:t>		Výhradní  15 t proti požadovaným 80 t</a:t>
            </a:r>
          </a:p>
          <a:p>
            <a:pPr algn="l">
              <a:spcBef>
                <a:spcPts val="300"/>
              </a:spcBef>
            </a:pPr>
            <a:endParaRPr lang="cs-CZ" sz="1000" dirty="0">
              <a:solidFill>
                <a:schemeClr val="tx1"/>
              </a:solidFill>
            </a:endParaRPr>
          </a:p>
          <a:p>
            <a:pPr algn="l">
              <a:spcBef>
                <a:spcPts val="300"/>
              </a:spcBef>
            </a:pPr>
            <a:r>
              <a:rPr lang="cs-CZ" sz="2000" dirty="0">
                <a:solidFill>
                  <a:schemeClr val="tx1"/>
                </a:solidFill>
              </a:rPr>
              <a:t>Oblouky z prostého betonu – zcela nevhodné z hlediska dynamického namáhání 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12" y="1052736"/>
            <a:ext cx="6552728" cy="34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dnadpis 2">
            <a:extLst>
              <a:ext uri="{FF2B5EF4-FFF2-40B4-BE49-F238E27FC236}">
                <a16:creationId xmlns:a16="http://schemas.microsoft.com/office/drawing/2014/main" xmlns="" id="{52E7D052-1AC8-4CFF-B23A-740CAE7749A1}"/>
              </a:ext>
            </a:extLst>
          </p:cNvPr>
          <p:cNvSpPr txBox="1">
            <a:spLocks/>
          </p:cNvSpPr>
          <p:nvPr/>
        </p:nvSpPr>
        <p:spPr>
          <a:xfrm>
            <a:off x="1763688" y="620688"/>
            <a:ext cx="7488832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cs-CZ" sz="2000" dirty="0">
                <a:solidFill>
                  <a:schemeClr val="tx1"/>
                </a:solidFill>
              </a:rPr>
              <a:t>Zatěžovací zkouška</a:t>
            </a:r>
          </a:p>
          <a:p>
            <a:pPr algn="l">
              <a:spcBef>
                <a:spcPts val="300"/>
              </a:spcBef>
              <a:buFont typeface="Arial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917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75656" y="0"/>
            <a:ext cx="7349490" cy="648072"/>
          </a:xfrm>
        </p:spPr>
        <p:txBody>
          <a:bodyPr>
            <a:normAutofit/>
          </a:bodyPr>
          <a:lstStyle/>
          <a:p>
            <a:pPr algn="l"/>
            <a:r>
              <a:rPr lang="cs-CZ" sz="2800" dirty="0">
                <a:solidFill>
                  <a:srgbClr val="0070C0"/>
                </a:solidFill>
              </a:rPr>
              <a:t>Libeňský most – současný stav</a:t>
            </a:r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xmlns="" id="{52E7D052-1AC8-4CFF-B23A-740CAE7749A1}"/>
              </a:ext>
            </a:extLst>
          </p:cNvPr>
          <p:cNvSpPr txBox="1">
            <a:spLocks/>
          </p:cNvSpPr>
          <p:nvPr/>
        </p:nvSpPr>
        <p:spPr>
          <a:xfrm>
            <a:off x="361126" y="1124744"/>
            <a:ext cx="3778826" cy="1440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  <a:buFont typeface="Arial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 Zatékání </a:t>
            </a:r>
          </a:p>
          <a:p>
            <a:pPr algn="l">
              <a:spcBef>
                <a:spcPts val="300"/>
              </a:spcBef>
              <a:buFont typeface="Arial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 Degradované betony</a:t>
            </a:r>
          </a:p>
          <a:p>
            <a:pPr algn="l">
              <a:spcBef>
                <a:spcPts val="300"/>
              </a:spcBef>
              <a:buFont typeface="Arial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 Vylouhovaný cement + kaverny</a:t>
            </a:r>
          </a:p>
          <a:p>
            <a:pPr algn="l">
              <a:spcBef>
                <a:spcPts val="300"/>
              </a:spcBef>
              <a:buFont typeface="Arial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 Poškozené klouby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1840"/>
            <a:ext cx="3706818" cy="2761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22489"/>
            <a:ext cx="3706818" cy="281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659A1C-4DAB-4188-920E-53BBF25A2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1" y="3068960"/>
            <a:ext cx="4260715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95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B4D74E-673C-490C-9BB3-38C217325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079" y="2276872"/>
            <a:ext cx="3236168" cy="201622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94594" y="44624"/>
            <a:ext cx="2877406" cy="1080120"/>
          </a:xfrm>
        </p:spPr>
        <p:txBody>
          <a:bodyPr>
            <a:normAutofit/>
          </a:bodyPr>
          <a:lstStyle/>
          <a:p>
            <a:pPr algn="l"/>
            <a:r>
              <a:rPr lang="cs-CZ" sz="2800" dirty="0">
                <a:solidFill>
                  <a:srgbClr val="0070C0"/>
                </a:solidFill>
              </a:rPr>
              <a:t>Libeňský most </a:t>
            </a:r>
            <a:r>
              <a:rPr lang="en-GB" sz="2800" dirty="0">
                <a:solidFill>
                  <a:srgbClr val="0070C0"/>
                </a:solidFill>
              </a:rPr>
              <a:t/>
            </a:r>
            <a:br>
              <a:rPr lang="en-GB" sz="2800" dirty="0">
                <a:solidFill>
                  <a:srgbClr val="0070C0"/>
                </a:solidFill>
              </a:rPr>
            </a:br>
            <a:r>
              <a:rPr lang="cs-CZ" sz="2800" dirty="0">
                <a:solidFill>
                  <a:srgbClr val="0070C0"/>
                </a:solidFill>
              </a:rPr>
              <a:t>– současný stav</a:t>
            </a:r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xmlns="" id="{52E7D052-1AC8-4CFF-B23A-740CAE7749A1}"/>
              </a:ext>
            </a:extLst>
          </p:cNvPr>
          <p:cNvSpPr txBox="1">
            <a:spLocks/>
          </p:cNvSpPr>
          <p:nvPr/>
        </p:nvSpPr>
        <p:spPr>
          <a:xfrm>
            <a:off x="611560" y="1379586"/>
            <a:ext cx="3384376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  <a:buFont typeface="Arial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 Beton třídy C16/20 až C12/15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4D2B2B-1EC1-4E06-893B-14878E3BC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848" y="188921"/>
            <a:ext cx="3203116" cy="23609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2173E7-23BB-46FA-A511-AC7B4755D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06" y="2276872"/>
            <a:ext cx="5153880" cy="38081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F5A4BED-0830-4D9B-973C-CE564C96C0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8575" y="4428568"/>
            <a:ext cx="2637881" cy="194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95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94594" y="44624"/>
            <a:ext cx="6909854" cy="936104"/>
          </a:xfrm>
        </p:spPr>
        <p:txBody>
          <a:bodyPr>
            <a:normAutofit/>
          </a:bodyPr>
          <a:lstStyle/>
          <a:p>
            <a:pPr algn="l"/>
            <a:r>
              <a:rPr lang="cs-CZ" sz="2800" dirty="0">
                <a:solidFill>
                  <a:srgbClr val="0070C0"/>
                </a:solidFill>
              </a:rPr>
              <a:t>Libeňský most – současný stav</a:t>
            </a:r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xmlns="" id="{52E7D052-1AC8-4CFF-B23A-740CAE7749A1}"/>
              </a:ext>
            </a:extLst>
          </p:cNvPr>
          <p:cNvSpPr txBox="1">
            <a:spLocks/>
          </p:cNvSpPr>
          <p:nvPr/>
        </p:nvSpPr>
        <p:spPr>
          <a:xfrm>
            <a:off x="323528" y="1124744"/>
            <a:ext cx="3384376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  <a:buFont typeface="Arial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Degradace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cs-CZ" sz="2000" dirty="0">
                <a:solidFill>
                  <a:schemeClr val="tx1"/>
                </a:solidFill>
              </a:rPr>
              <a:t>rámových částí</a:t>
            </a:r>
          </a:p>
          <a:p>
            <a:pPr algn="l">
              <a:spcBef>
                <a:spcPts val="300"/>
              </a:spcBef>
              <a:buFont typeface="Arial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 Odpadlý beton nízké kvality</a:t>
            </a:r>
          </a:p>
          <a:p>
            <a:pPr algn="l">
              <a:spcBef>
                <a:spcPts val="300"/>
              </a:spcBef>
              <a:buFont typeface="Arial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 Masivní koroze výztuže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05BFDAC-57B7-4AC6-B688-6181A9202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636912"/>
            <a:ext cx="4181526" cy="30972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8AAE7C9-3BB4-459A-BCB7-EE24949CD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244" y="2604289"/>
            <a:ext cx="4281314" cy="312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38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94594" y="44624"/>
            <a:ext cx="6909854" cy="925029"/>
          </a:xfrm>
        </p:spPr>
        <p:txBody>
          <a:bodyPr>
            <a:normAutofit/>
          </a:bodyPr>
          <a:lstStyle/>
          <a:p>
            <a:pPr algn="l"/>
            <a:r>
              <a:rPr lang="cs-CZ" sz="2800" dirty="0">
                <a:solidFill>
                  <a:srgbClr val="0070C0"/>
                </a:solidFill>
              </a:rPr>
              <a:t>Libeňský most – současný stav</a:t>
            </a:r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xmlns="" id="{52E7D052-1AC8-4CFF-B23A-740CAE7749A1}"/>
              </a:ext>
            </a:extLst>
          </p:cNvPr>
          <p:cNvSpPr txBox="1">
            <a:spLocks/>
          </p:cNvSpPr>
          <p:nvPr/>
        </p:nvSpPr>
        <p:spPr>
          <a:xfrm>
            <a:off x="338974" y="1419414"/>
            <a:ext cx="3384376" cy="3534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300"/>
              </a:spcBef>
              <a:buFont typeface="Arial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 Rozpadlá schodiště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4D9ECA5-7812-4A99-AF86-7EC4A6259C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74" y="2249506"/>
            <a:ext cx="4944406" cy="32976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BF4768-9B6E-45D8-B8D8-808231D4D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652" y="3898341"/>
            <a:ext cx="3267962" cy="21216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A9F930B-8D38-4AEC-A664-EC2FE2EA8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320" y="1196752"/>
            <a:ext cx="3267962" cy="247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17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47664" y="116632"/>
            <a:ext cx="7488832" cy="605929"/>
          </a:xfrm>
        </p:spPr>
        <p:txBody>
          <a:bodyPr>
            <a:normAutofit/>
          </a:bodyPr>
          <a:lstStyle/>
          <a:p>
            <a:pPr algn="l"/>
            <a:r>
              <a:rPr lang="cs-CZ" sz="2800" dirty="0">
                <a:solidFill>
                  <a:srgbClr val="0070C0"/>
                </a:solidFill>
              </a:rPr>
              <a:t>Kritéria pro rozhodování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15516" y="1052736"/>
            <a:ext cx="8712968" cy="5400600"/>
          </a:xfrm>
        </p:spPr>
        <p:txBody>
          <a:bodyPr>
            <a:normAutofit lnSpcReduction="10000"/>
          </a:bodyPr>
          <a:lstStyle/>
          <a:p>
            <a:pPr marL="360000" lvl="0" indent="-360000" algn="l">
              <a:spcBef>
                <a:spcPts val="300"/>
              </a:spcBef>
              <a:buFont typeface="+mj-lt"/>
              <a:buAutoNum type="arabicPeriod"/>
            </a:pPr>
            <a:r>
              <a:rPr lang="cs-CZ" sz="2400" dirty="0">
                <a:solidFill>
                  <a:schemeClr val="tx1"/>
                </a:solidFill>
              </a:rPr>
              <a:t>Únosnost, bezpečnost a trvanlivost mostu (standardní požadavky pro všechny varianty)</a:t>
            </a:r>
          </a:p>
          <a:p>
            <a:pPr marL="360000" lvl="0" indent="-360000" algn="l">
              <a:spcBef>
                <a:spcPts val="300"/>
              </a:spcBef>
              <a:buFont typeface="+mj-lt"/>
              <a:buAutoNum type="arabicPeriod"/>
            </a:pPr>
            <a:r>
              <a:rPr lang="cs-CZ" sz="2400" dirty="0">
                <a:solidFill>
                  <a:schemeClr val="tx1"/>
                </a:solidFill>
              </a:rPr>
              <a:t>Termín uvedení Libeňského mostu do provozu </a:t>
            </a:r>
          </a:p>
          <a:p>
            <a:pPr marL="360000" lvl="0" indent="-360000" algn="l">
              <a:spcBef>
                <a:spcPts val="300"/>
              </a:spcBef>
              <a:buFont typeface="+mj-lt"/>
              <a:buAutoNum type="arabicPeriod"/>
            </a:pPr>
            <a:r>
              <a:rPr lang="cs-CZ" sz="2400" dirty="0">
                <a:solidFill>
                  <a:schemeClr val="tx1"/>
                </a:solidFill>
              </a:rPr>
              <a:t>Náklady celoživotního cyklu (požadovaná životnost a trvanlivost je 100 let)</a:t>
            </a:r>
          </a:p>
          <a:p>
            <a:pPr marL="360000" lvl="0" indent="-360000" algn="l">
              <a:spcBef>
                <a:spcPts val="300"/>
              </a:spcBef>
              <a:buFont typeface="+mj-lt"/>
              <a:buAutoNum type="arabicPeriod"/>
            </a:pPr>
            <a:r>
              <a:rPr lang="cs-CZ" sz="2400" dirty="0">
                <a:solidFill>
                  <a:schemeClr val="tx1"/>
                </a:solidFill>
              </a:rPr>
              <a:t>Investiční náklady</a:t>
            </a:r>
          </a:p>
          <a:p>
            <a:pPr marL="360000" lvl="0" indent="-360000" algn="l">
              <a:spcBef>
                <a:spcPts val="300"/>
              </a:spcBef>
              <a:buFont typeface="+mj-lt"/>
              <a:buAutoNum type="arabicPeriod"/>
            </a:pPr>
            <a:r>
              <a:rPr lang="cs-CZ" sz="2400" dirty="0">
                <a:solidFill>
                  <a:schemeClr val="tx1"/>
                </a:solidFill>
              </a:rPr>
              <a:t>Soulad stavby s okolním prostředím</a:t>
            </a:r>
          </a:p>
          <a:p>
            <a:pPr marL="360000" lvl="0" indent="-360000" algn="l">
              <a:spcBef>
                <a:spcPts val="300"/>
              </a:spcBef>
              <a:buFont typeface="+mj-lt"/>
              <a:buAutoNum type="arabicPeriod"/>
            </a:pPr>
            <a:r>
              <a:rPr lang="cs-CZ" sz="2400" dirty="0">
                <a:solidFill>
                  <a:schemeClr val="tx1"/>
                </a:solidFill>
              </a:rPr>
              <a:t>Význam pro dopravní obslužnost dvou významných rozvojových městských částí</a:t>
            </a:r>
          </a:p>
          <a:p>
            <a:pPr lvl="0" algn="l">
              <a:spcBef>
                <a:spcPts val="600"/>
              </a:spcBef>
            </a:pPr>
            <a:endParaRPr lang="cs-CZ" sz="2400" dirty="0">
              <a:solidFill>
                <a:schemeClr val="tx1"/>
              </a:solidFill>
            </a:endParaRPr>
          </a:p>
          <a:p>
            <a:pPr lvl="0" algn="l">
              <a:spcBef>
                <a:spcPts val="600"/>
              </a:spcBef>
            </a:pPr>
            <a:r>
              <a:rPr lang="cs-CZ" sz="2400" dirty="0">
                <a:solidFill>
                  <a:schemeClr val="tx1"/>
                </a:solidFill>
              </a:rPr>
              <a:t>Most není solitér, ale součást dopravního systému </a:t>
            </a:r>
          </a:p>
          <a:p>
            <a:pPr lvl="0" algn="l">
              <a:spcBef>
                <a:spcPts val="0"/>
              </a:spcBef>
            </a:pPr>
            <a:r>
              <a:rPr lang="cs-CZ" sz="2400" dirty="0">
                <a:solidFill>
                  <a:schemeClr val="tx1"/>
                </a:solidFill>
              </a:rPr>
              <a:t>Využití mostu je podmínkou pro opravu např. Hlávkova mostu</a:t>
            </a:r>
          </a:p>
          <a:p>
            <a:pPr lvl="0" algn="l">
              <a:spcBef>
                <a:spcPts val="0"/>
              </a:spcBef>
            </a:pPr>
            <a:r>
              <a:rPr lang="cs-CZ" sz="2400" dirty="0">
                <a:solidFill>
                  <a:schemeClr val="tx1"/>
                </a:solidFill>
              </a:rPr>
              <a:t>Most je součástí dopravní cesty při povodních (řada mostů by byla zavřena)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47664" y="116632"/>
            <a:ext cx="7488832" cy="605929"/>
          </a:xfrm>
        </p:spPr>
        <p:txBody>
          <a:bodyPr>
            <a:normAutofit/>
          </a:bodyPr>
          <a:lstStyle/>
          <a:p>
            <a:pPr algn="l"/>
            <a:r>
              <a:rPr lang="cs-CZ" sz="3200" dirty="0">
                <a:solidFill>
                  <a:srgbClr val="0070C0"/>
                </a:solidFill>
              </a:rPr>
              <a:t>Uvažované varianty řešení mostu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15516" y="1988840"/>
            <a:ext cx="8712968" cy="2880320"/>
          </a:xfrm>
        </p:spPr>
        <p:txBody>
          <a:bodyPr>
            <a:normAutofit/>
          </a:bodyPr>
          <a:lstStyle/>
          <a:p>
            <a:pPr marL="360000" lvl="0" indent="-360000" algn="l">
              <a:spcBef>
                <a:spcPts val="1200"/>
              </a:spcBef>
              <a:buFont typeface="+mj-lt"/>
              <a:buAutoNum type="arabicPeriod"/>
            </a:pPr>
            <a:r>
              <a:rPr lang="cs-CZ" sz="2800" dirty="0">
                <a:solidFill>
                  <a:schemeClr val="tx1"/>
                </a:solidFill>
              </a:rPr>
              <a:t>Rekonstrukce se zachováním menší části původní konstrukce </a:t>
            </a:r>
          </a:p>
          <a:p>
            <a:pPr marL="360000" lvl="0" indent="-360000" algn="l">
              <a:spcBef>
                <a:spcPts val="1800"/>
              </a:spcBef>
              <a:buFont typeface="+mj-lt"/>
              <a:buAutoNum type="arabicPeriod"/>
            </a:pPr>
            <a:r>
              <a:rPr lang="cs-CZ" sz="2800" dirty="0">
                <a:solidFill>
                  <a:schemeClr val="tx1"/>
                </a:solidFill>
              </a:rPr>
              <a:t>Nový most dle zadávací dokumentace z roku 2006</a:t>
            </a:r>
          </a:p>
          <a:p>
            <a:pPr marL="360000" lvl="0" indent="-360000" algn="l">
              <a:spcBef>
                <a:spcPts val="1800"/>
              </a:spcBef>
              <a:buFont typeface="+mj-lt"/>
              <a:buAutoNum type="arabicPeriod"/>
            </a:pPr>
            <a:r>
              <a:rPr lang="cs-CZ" sz="2800" dirty="0">
                <a:solidFill>
                  <a:schemeClr val="tx1"/>
                </a:solidFill>
              </a:rPr>
              <a:t>Nový most dle výsledků architektonicko-konstrukční soutěže</a:t>
            </a:r>
          </a:p>
        </p:txBody>
      </p:sp>
    </p:spTree>
    <p:extLst>
      <p:ext uri="{BB962C8B-B14F-4D97-AF65-F5344CB8AC3E}">
        <p14:creationId xmlns:p14="http://schemas.microsoft.com/office/powerpoint/2010/main" val="1339259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47664" y="116632"/>
            <a:ext cx="7488832" cy="605929"/>
          </a:xfrm>
        </p:spPr>
        <p:txBody>
          <a:bodyPr>
            <a:normAutofit/>
          </a:bodyPr>
          <a:lstStyle/>
          <a:p>
            <a:pPr algn="l"/>
            <a:r>
              <a:rPr lang="cs-CZ" sz="3200" dirty="0">
                <a:solidFill>
                  <a:srgbClr val="0070C0"/>
                </a:solidFill>
              </a:rPr>
              <a:t>Varianta rekonstrukce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8E55F9FE-1884-41BB-B5CA-38B756CC5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811" y="1009461"/>
            <a:ext cx="3776149" cy="235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42F9E8FD-4726-42AC-B311-07BA6B320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4" y="1009461"/>
            <a:ext cx="3996100" cy="235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E6F59D9B-3FF2-4933-8B22-96057BEE5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016" y="3573016"/>
            <a:ext cx="4703967" cy="270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462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75656" y="692696"/>
            <a:ext cx="7772400" cy="605929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/>
              <a:t>Obsah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43608" y="2094620"/>
            <a:ext cx="7056784" cy="2668760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Historický úvod</a:t>
            </a:r>
            <a:endParaRPr lang="en-US" dirty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Stav mostu</a:t>
            </a:r>
            <a:endParaRPr lang="en-US" dirty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Možnosti řešení a jejich zhodnocení</a:t>
            </a:r>
          </a:p>
          <a:p>
            <a:pPr algn="l">
              <a:buFont typeface="Arial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Doporučení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47664" y="116632"/>
            <a:ext cx="7488832" cy="605929"/>
          </a:xfrm>
        </p:spPr>
        <p:txBody>
          <a:bodyPr>
            <a:normAutofit/>
          </a:bodyPr>
          <a:lstStyle/>
          <a:p>
            <a:pPr algn="l"/>
            <a:r>
              <a:rPr lang="cs-CZ" sz="3200" dirty="0">
                <a:solidFill>
                  <a:srgbClr val="0070C0"/>
                </a:solidFill>
              </a:rPr>
              <a:t>Varianta rekonstrukce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C5C6F535-73E0-43A1-83B3-3ED7D39B7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26" y="836712"/>
            <a:ext cx="7542947" cy="559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615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47664" y="116632"/>
            <a:ext cx="7488832" cy="605929"/>
          </a:xfrm>
        </p:spPr>
        <p:txBody>
          <a:bodyPr>
            <a:normAutofit/>
          </a:bodyPr>
          <a:lstStyle/>
          <a:p>
            <a:pPr algn="l"/>
            <a:r>
              <a:rPr lang="cs-CZ" sz="3200" dirty="0">
                <a:solidFill>
                  <a:srgbClr val="0070C0"/>
                </a:solidFill>
              </a:rPr>
              <a:t>Varianta rekonstrukce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C1C407FB-E8CB-48A7-A143-28DFD7B2B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488832" cy="549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434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47664" y="116632"/>
            <a:ext cx="7488832" cy="605929"/>
          </a:xfrm>
        </p:spPr>
        <p:txBody>
          <a:bodyPr>
            <a:normAutofit/>
          </a:bodyPr>
          <a:lstStyle/>
          <a:p>
            <a:pPr algn="l"/>
            <a:r>
              <a:rPr lang="cs-CZ" sz="3200" dirty="0">
                <a:solidFill>
                  <a:srgbClr val="0070C0"/>
                </a:solidFill>
              </a:rPr>
              <a:t>Varianta rekonstrukce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15516" y="836712"/>
            <a:ext cx="8928484" cy="5112568"/>
          </a:xfrm>
        </p:spPr>
        <p:txBody>
          <a:bodyPr>
            <a:normAutofit/>
          </a:bodyPr>
          <a:lstStyle/>
          <a:p>
            <a:pPr lvl="0" algn="l">
              <a:spcBef>
                <a:spcPts val="1200"/>
              </a:spcBef>
            </a:pPr>
            <a:r>
              <a:rPr lang="cs-CZ" sz="2800" dirty="0">
                <a:solidFill>
                  <a:schemeClr val="tx1"/>
                </a:solidFill>
              </a:rPr>
              <a:t>Statika:</a:t>
            </a:r>
          </a:p>
          <a:p>
            <a:pPr marL="360000" lvl="0" indent="-3600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Klenbové pásy nespolupůsobí – různá tuhost</a:t>
            </a:r>
          </a:p>
          <a:p>
            <a:pPr marL="360000" lvl="0" indent="-3600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Vlivem dotvarování betonu – nekontrolovatelná redistribuce, přitížení starých oblouků – rizika</a:t>
            </a:r>
          </a:p>
          <a:p>
            <a:pPr marL="360000" lvl="0" indent="-3600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Dynamické namáhání nelze přenášet prostým betonem</a:t>
            </a:r>
          </a:p>
          <a:p>
            <a:pPr lvl="0" algn="l">
              <a:spcBef>
                <a:spcPts val="600"/>
              </a:spcBef>
            </a:pPr>
            <a:r>
              <a:rPr lang="cs-CZ" sz="2800" dirty="0">
                <a:solidFill>
                  <a:schemeClr val="tx1"/>
                </a:solidFill>
              </a:rPr>
              <a:t>Provádění:</a:t>
            </a:r>
          </a:p>
          <a:p>
            <a:pPr marL="457200" lvl="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Složité po částech, pomalu, </a:t>
            </a:r>
            <a:r>
              <a:rPr lang="cs-CZ" sz="2800" dirty="0" err="1">
                <a:solidFill>
                  <a:schemeClr val="tx1"/>
                </a:solidFill>
              </a:rPr>
              <a:t>podskružení</a:t>
            </a:r>
            <a:r>
              <a:rPr lang="cs-CZ" sz="2800" dirty="0">
                <a:solidFill>
                  <a:schemeClr val="tx1"/>
                </a:solidFill>
              </a:rPr>
              <a:t> v celém rozsahu</a:t>
            </a:r>
          </a:p>
          <a:p>
            <a:pPr marL="457200" lvl="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Neřešené přístupy</a:t>
            </a:r>
          </a:p>
          <a:p>
            <a:pPr marL="457200" lvl="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Složité detaily – izolace, klouby</a:t>
            </a:r>
          </a:p>
          <a:p>
            <a:pPr marL="457200" lvl="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Nejisté plnění termínů, nejistota rozsahu prací</a:t>
            </a:r>
          </a:p>
          <a:p>
            <a:pPr marL="457200" lvl="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1457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47664" y="116632"/>
            <a:ext cx="7488832" cy="605929"/>
          </a:xfrm>
        </p:spPr>
        <p:txBody>
          <a:bodyPr>
            <a:normAutofit/>
          </a:bodyPr>
          <a:lstStyle/>
          <a:p>
            <a:pPr algn="l"/>
            <a:r>
              <a:rPr lang="cs-CZ" sz="3200" dirty="0">
                <a:solidFill>
                  <a:srgbClr val="0070C0"/>
                </a:solidFill>
              </a:rPr>
              <a:t>Varianta rekonstrukce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15516" y="728700"/>
            <a:ext cx="8928484" cy="5868652"/>
          </a:xfrm>
        </p:spPr>
        <p:txBody>
          <a:bodyPr>
            <a:normAutofit/>
          </a:bodyPr>
          <a:lstStyle/>
          <a:p>
            <a:pPr lvl="0" algn="l">
              <a:spcBef>
                <a:spcPts val="1200"/>
              </a:spcBef>
            </a:pPr>
            <a:r>
              <a:rPr lang="cs-CZ" sz="2800" dirty="0">
                <a:solidFill>
                  <a:schemeClr val="tx1"/>
                </a:solidFill>
              </a:rPr>
              <a:t>Životnost:</a:t>
            </a:r>
          </a:p>
          <a:p>
            <a:pPr marL="360000" lvl="0" indent="-3600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Požadovaná životnost </a:t>
            </a:r>
            <a:r>
              <a:rPr lang="cs-CZ" sz="2800" b="1" dirty="0">
                <a:solidFill>
                  <a:schemeClr val="tx1"/>
                </a:solidFill>
              </a:rPr>
              <a:t>nelze dosáhnout </a:t>
            </a:r>
            <a:r>
              <a:rPr lang="cs-CZ" sz="2800" dirty="0">
                <a:solidFill>
                  <a:schemeClr val="tx1"/>
                </a:solidFill>
              </a:rPr>
              <a:t>(100 let)</a:t>
            </a:r>
          </a:p>
          <a:p>
            <a:pPr marL="360000" lvl="0" indent="-3600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Neustálé opravy ponechaných degradovaných částí</a:t>
            </a:r>
          </a:p>
          <a:p>
            <a:pPr marL="360000" lvl="0" indent="-3600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Údržba zakrytých částí nemožná</a:t>
            </a:r>
          </a:p>
          <a:p>
            <a:pPr lvl="0" algn="l">
              <a:spcBef>
                <a:spcPts val="600"/>
              </a:spcBef>
            </a:pPr>
            <a:r>
              <a:rPr lang="cs-CZ" sz="2800" dirty="0">
                <a:solidFill>
                  <a:schemeClr val="tx1"/>
                </a:solidFill>
              </a:rPr>
              <a:t>Konstrukční hlediska:</a:t>
            </a:r>
          </a:p>
          <a:p>
            <a:pPr marL="457200" lvl="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Neumožňuje převedení sítí</a:t>
            </a:r>
          </a:p>
          <a:p>
            <a:pPr marL="457200" lvl="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Šířka mostu (21 m) vyžaduje nové SP a pojížděné koleje </a:t>
            </a:r>
          </a:p>
          <a:p>
            <a:pPr lvl="0" algn="l">
              <a:spcBef>
                <a:spcPts val="600"/>
              </a:spcBef>
            </a:pPr>
            <a:r>
              <a:rPr lang="cs-CZ" sz="2800" dirty="0">
                <a:solidFill>
                  <a:schemeClr val="tx1"/>
                </a:solidFill>
              </a:rPr>
              <a:t>Legislativa:</a:t>
            </a:r>
          </a:p>
          <a:p>
            <a:pPr marL="457200" lvl="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Nesoulad se současnými podmínkami a souvislostí s </a:t>
            </a:r>
            <a:r>
              <a:rPr lang="cs-CZ" sz="2800" dirty="0" err="1">
                <a:solidFill>
                  <a:schemeClr val="tx1"/>
                </a:solidFill>
              </a:rPr>
              <a:t>ost</a:t>
            </a:r>
            <a:r>
              <a:rPr lang="cs-CZ" sz="2800" dirty="0">
                <a:solidFill>
                  <a:schemeClr val="tx1"/>
                </a:solidFill>
              </a:rPr>
              <a:t>. částmi projektu na lib. straně.</a:t>
            </a:r>
          </a:p>
          <a:p>
            <a:pPr marL="457200" lvl="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Změny ÚR, SP, popř. EIA → časové zdržení</a:t>
            </a:r>
          </a:p>
          <a:p>
            <a:pPr marL="457200" lvl="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000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47664" y="116632"/>
            <a:ext cx="7488832" cy="605929"/>
          </a:xfrm>
        </p:spPr>
        <p:txBody>
          <a:bodyPr>
            <a:normAutofit/>
          </a:bodyPr>
          <a:lstStyle/>
          <a:p>
            <a:pPr algn="l"/>
            <a:r>
              <a:rPr lang="cs-CZ" sz="3200" dirty="0">
                <a:solidFill>
                  <a:srgbClr val="0070C0"/>
                </a:solidFill>
              </a:rPr>
              <a:t>Varianta rekonstrukce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15516" y="1412776"/>
            <a:ext cx="8928484" cy="4032448"/>
          </a:xfrm>
        </p:spPr>
        <p:txBody>
          <a:bodyPr>
            <a:normAutofit/>
          </a:bodyPr>
          <a:lstStyle/>
          <a:p>
            <a:pPr lvl="0" algn="l">
              <a:spcBef>
                <a:spcPts val="1200"/>
              </a:spcBef>
            </a:pPr>
            <a:r>
              <a:rPr lang="cs-CZ" sz="2400" dirty="0">
                <a:solidFill>
                  <a:schemeClr val="tx1"/>
                </a:solidFill>
              </a:rPr>
              <a:t>Časový odhad:</a:t>
            </a:r>
          </a:p>
          <a:p>
            <a:pPr algn="l"/>
            <a:r>
              <a:rPr lang="cs-CZ" sz="2400" dirty="0">
                <a:solidFill>
                  <a:schemeClr val="tx1"/>
                </a:solidFill>
              </a:rPr>
              <a:t>04/2018-08/2018 Výběr projektanta</a:t>
            </a:r>
          </a:p>
          <a:p>
            <a:pPr algn="l"/>
            <a:r>
              <a:rPr lang="cs-CZ" sz="2400" dirty="0">
                <a:solidFill>
                  <a:schemeClr val="tx1"/>
                </a:solidFill>
              </a:rPr>
              <a:t>09/2018-09/2020 Projektové práce</a:t>
            </a:r>
          </a:p>
          <a:p>
            <a:pPr algn="l"/>
            <a:r>
              <a:rPr lang="cs-CZ" sz="2400" dirty="0">
                <a:solidFill>
                  <a:schemeClr val="tx1"/>
                </a:solidFill>
              </a:rPr>
              <a:t>10/2020-03/2022 Získání ÚR a stavebního povolení, výběrové řízení na 							          zhotovitele </a:t>
            </a:r>
          </a:p>
          <a:p>
            <a:pPr algn="l"/>
            <a:r>
              <a:rPr lang="cs-CZ" sz="2400" dirty="0">
                <a:solidFill>
                  <a:schemeClr val="tx1"/>
                </a:solidFill>
              </a:rPr>
              <a:t>04/2022-10/2024 Výstavba mostu</a:t>
            </a:r>
          </a:p>
          <a:p>
            <a:pPr lvl="0" algn="l">
              <a:spcBef>
                <a:spcPts val="1200"/>
              </a:spcBef>
            </a:pPr>
            <a:r>
              <a:rPr lang="cs-CZ" sz="2400" dirty="0">
                <a:solidFill>
                  <a:schemeClr val="tx1"/>
                </a:solidFill>
              </a:rPr>
              <a:t>Odhadovaná životnost:  	15 – 20 let</a:t>
            </a:r>
          </a:p>
          <a:p>
            <a:pPr lvl="0" algn="l">
              <a:spcBef>
                <a:spcPts val="0"/>
              </a:spcBef>
            </a:pPr>
            <a:r>
              <a:rPr lang="cs-CZ" sz="2400" dirty="0">
                <a:solidFill>
                  <a:schemeClr val="tx1"/>
                </a:solidFill>
              </a:rPr>
              <a:t>Náklady:	 		400 – 500 mil. Kč</a:t>
            </a:r>
          </a:p>
          <a:p>
            <a:pPr lvl="0" algn="l">
              <a:spcBef>
                <a:spcPts val="0"/>
              </a:spcBef>
            </a:pPr>
            <a:r>
              <a:rPr lang="cs-CZ" sz="2400" dirty="0">
                <a:solidFill>
                  <a:schemeClr val="tx1"/>
                </a:solidFill>
              </a:rPr>
              <a:t>+ údržba, opravy, monitoring 	20 – 25 mil. Kč/rok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63054910-2097-4D16-B5A8-45AC14DE4024}"/>
              </a:ext>
            </a:extLst>
          </p:cNvPr>
          <p:cNvSpPr/>
          <p:nvPr/>
        </p:nvSpPr>
        <p:spPr>
          <a:xfrm>
            <a:off x="1331640" y="3501008"/>
            <a:ext cx="1368152" cy="57606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422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47664" y="116632"/>
            <a:ext cx="7488832" cy="605929"/>
          </a:xfrm>
        </p:spPr>
        <p:txBody>
          <a:bodyPr>
            <a:normAutofit/>
          </a:bodyPr>
          <a:lstStyle/>
          <a:p>
            <a:pPr algn="l"/>
            <a:r>
              <a:rPr lang="cs-CZ" sz="3200" dirty="0">
                <a:solidFill>
                  <a:srgbClr val="0070C0"/>
                </a:solidFill>
              </a:rPr>
              <a:t>Varianta rekonstrukce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7758" y="944724"/>
            <a:ext cx="8928484" cy="4968552"/>
          </a:xfrm>
        </p:spPr>
        <p:txBody>
          <a:bodyPr>
            <a:normAutofit/>
          </a:bodyPr>
          <a:lstStyle/>
          <a:p>
            <a:pPr lvl="0" algn="l">
              <a:spcBef>
                <a:spcPts val="1200"/>
              </a:spcBef>
            </a:pPr>
            <a:endParaRPr lang="cs-CZ" sz="2800" dirty="0">
              <a:solidFill>
                <a:schemeClr val="tx1"/>
              </a:solidFill>
            </a:endParaRPr>
          </a:p>
          <a:p>
            <a:pPr lvl="0" algn="l">
              <a:spcBef>
                <a:spcPts val="1200"/>
              </a:spcBef>
            </a:pPr>
            <a:r>
              <a:rPr lang="cs-CZ" sz="2800" dirty="0">
                <a:solidFill>
                  <a:srgbClr val="FF0000"/>
                </a:solidFill>
              </a:rPr>
              <a:t>Vyjádření autorů návrhu:</a:t>
            </a:r>
          </a:p>
          <a:p>
            <a:pPr lvl="0" algn="l">
              <a:spcBef>
                <a:spcPts val="1200"/>
              </a:spcBef>
            </a:pPr>
            <a:endParaRPr lang="cs-CZ" sz="2800" dirty="0">
              <a:solidFill>
                <a:srgbClr val="FF0000"/>
              </a:solidFill>
            </a:endParaRPr>
          </a:p>
          <a:p>
            <a:pPr algn="l">
              <a:spcBef>
                <a:spcPts val="1200"/>
              </a:spcBef>
            </a:pPr>
            <a:r>
              <a:rPr lang="cs-CZ" sz="3000" b="1" dirty="0">
                <a:solidFill>
                  <a:srgbClr val="FF0000"/>
                </a:solidFill>
              </a:rPr>
              <a:t>„životnost a trvanlivost mostu </a:t>
            </a:r>
            <a:r>
              <a:rPr lang="cs-CZ" sz="3000" dirty="0">
                <a:solidFill>
                  <a:srgbClr val="FF0000"/>
                </a:solidFill>
              </a:rPr>
              <a:t>požadovanou aktuálně platnými standardy</a:t>
            </a:r>
            <a:r>
              <a:rPr lang="cs-CZ" sz="3000" b="1" dirty="0">
                <a:solidFill>
                  <a:srgbClr val="FF0000"/>
                </a:solidFill>
              </a:rPr>
              <a:t> </a:t>
            </a:r>
            <a:r>
              <a:rPr lang="cs-CZ" sz="3000" dirty="0">
                <a:solidFill>
                  <a:srgbClr val="FF0000"/>
                </a:solidFill>
              </a:rPr>
              <a:t>(návrhová hodnota 100 let) pro stavby pozemních</a:t>
            </a:r>
            <a:r>
              <a:rPr lang="cs-CZ" sz="3000" b="1" dirty="0">
                <a:solidFill>
                  <a:srgbClr val="FF0000"/>
                </a:solidFill>
              </a:rPr>
              <a:t> </a:t>
            </a:r>
            <a:r>
              <a:rPr lang="cs-CZ" sz="3000" dirty="0">
                <a:solidFill>
                  <a:srgbClr val="FF0000"/>
                </a:solidFill>
              </a:rPr>
              <a:t>komunikací</a:t>
            </a:r>
            <a:r>
              <a:rPr lang="cs-CZ" sz="3000" b="1" dirty="0">
                <a:solidFill>
                  <a:srgbClr val="FF0000"/>
                </a:solidFill>
              </a:rPr>
              <a:t> lze dosáhnout pouze stavbou zcela nového mostu“</a:t>
            </a:r>
            <a:endParaRPr lang="cs-CZ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7724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47664" y="116632"/>
            <a:ext cx="7488832" cy="605929"/>
          </a:xfrm>
        </p:spPr>
        <p:txBody>
          <a:bodyPr>
            <a:normAutofit/>
          </a:bodyPr>
          <a:lstStyle/>
          <a:p>
            <a:pPr algn="l"/>
            <a:r>
              <a:rPr lang="cs-CZ" sz="3200" dirty="0">
                <a:solidFill>
                  <a:srgbClr val="0070C0"/>
                </a:solidFill>
              </a:rPr>
              <a:t>Varianta novostavba dle stávající ZD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577C501-6804-474D-BCEF-1F15816338EE}"/>
              </a:ext>
            </a:extLst>
          </p:cNvPr>
          <p:cNvSpPr txBox="1"/>
          <p:nvPr/>
        </p:nvSpPr>
        <p:spPr>
          <a:xfrm>
            <a:off x="323528" y="833325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Návrh dle DSP – </a:t>
            </a:r>
            <a:r>
              <a:rPr lang="cs-CZ" sz="2400" dirty="0" err="1"/>
              <a:t>Pragoprojekt</a:t>
            </a:r>
            <a:r>
              <a:rPr lang="cs-CZ" sz="2400" dirty="0"/>
              <a:t> 2006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24E5517-BB05-43D7-B9ED-986DB8F00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2" y="1297815"/>
            <a:ext cx="9110395" cy="26018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EEB6BF-5F43-4502-B141-4A1722DC1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3868991"/>
            <a:ext cx="7162658" cy="240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247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75656" y="116632"/>
            <a:ext cx="7772400" cy="605929"/>
          </a:xfrm>
        </p:spPr>
        <p:txBody>
          <a:bodyPr>
            <a:normAutofit/>
          </a:bodyPr>
          <a:lstStyle/>
          <a:p>
            <a:pPr algn="l"/>
            <a:r>
              <a:rPr lang="cs-CZ" sz="2800" dirty="0">
                <a:solidFill>
                  <a:srgbClr val="0070C0"/>
                </a:solidFill>
              </a:rPr>
              <a:t>Kritéria pro novostavbu dle stávající ZD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15516" y="908720"/>
            <a:ext cx="8712968" cy="5400600"/>
          </a:xfrm>
        </p:spPr>
        <p:txBody>
          <a:bodyPr>
            <a:normAutofit/>
          </a:bodyPr>
          <a:lstStyle/>
          <a:p>
            <a:pPr marL="514350" indent="-514350" algn="l">
              <a:buAutoNum type="arabicPeriod"/>
            </a:pPr>
            <a:r>
              <a:rPr lang="cs-CZ" sz="2400" dirty="0">
                <a:solidFill>
                  <a:schemeClr val="tx1"/>
                </a:solidFill>
              </a:rPr>
              <a:t>Splnění požadavků platných, popř. </a:t>
            </a:r>
            <a:r>
              <a:rPr lang="cs-CZ" sz="2400" dirty="0" err="1">
                <a:solidFill>
                  <a:schemeClr val="tx1"/>
                </a:solidFill>
              </a:rPr>
              <a:t>pozast</a:t>
            </a:r>
            <a:r>
              <a:rPr lang="cs-CZ" sz="2400" dirty="0">
                <a:solidFill>
                  <a:schemeClr val="tx1"/>
                </a:solidFill>
              </a:rPr>
              <a:t>. ÚR a SP</a:t>
            </a:r>
          </a:p>
          <a:p>
            <a:pPr marL="514350" indent="-514350" algn="l">
              <a:buAutoNum type="arabicPeriod"/>
            </a:pPr>
            <a:r>
              <a:rPr lang="cs-CZ" sz="2400" dirty="0">
                <a:solidFill>
                  <a:schemeClr val="tx1"/>
                </a:solidFill>
              </a:rPr>
              <a:t>Splnění požadavků Min. kultury na charakter mostu</a:t>
            </a:r>
          </a:p>
          <a:p>
            <a:pPr marL="514350" indent="-514350" algn="l">
              <a:buAutoNum type="arabicPeriod"/>
            </a:pPr>
            <a:r>
              <a:rPr lang="cs-CZ" sz="2400" dirty="0">
                <a:solidFill>
                  <a:schemeClr val="tx1"/>
                </a:solidFill>
              </a:rPr>
              <a:t>Přizpůsobení mostu současné moderní zástavbě</a:t>
            </a:r>
          </a:p>
          <a:p>
            <a:pPr marL="514350" indent="-514350" algn="l">
              <a:buAutoNum type="arabicPeriod"/>
            </a:pPr>
            <a:r>
              <a:rPr lang="cs-CZ" sz="2400" dirty="0">
                <a:solidFill>
                  <a:schemeClr val="tx1"/>
                </a:solidFill>
              </a:rPr>
              <a:t>Zvýšení trvanlivosti a snížení údržby (ložiska, dilatace) úpravou návrhu</a:t>
            </a:r>
          </a:p>
          <a:p>
            <a:pPr marL="514350" indent="-514350" algn="l">
              <a:buAutoNum type="arabicPeriod"/>
            </a:pPr>
            <a:r>
              <a:rPr lang="cs-CZ" sz="2400" dirty="0">
                <a:solidFill>
                  <a:schemeClr val="tx1"/>
                </a:solidFill>
              </a:rPr>
              <a:t>Výstavba mostu odpovídajícího 21. stol.</a:t>
            </a:r>
          </a:p>
          <a:p>
            <a:pPr marL="514350" indent="-514350" algn="l">
              <a:buAutoNum type="arabicPeriod"/>
            </a:pPr>
            <a:endParaRPr lang="cs-CZ" sz="2800" dirty="0">
              <a:solidFill>
                <a:schemeClr val="tx1"/>
              </a:solidFill>
            </a:endParaRPr>
          </a:p>
          <a:p>
            <a:pPr algn="l"/>
            <a:r>
              <a:rPr lang="cs-CZ" sz="2400" dirty="0">
                <a:solidFill>
                  <a:schemeClr val="tx1"/>
                </a:solidFill>
              </a:rPr>
              <a:t>Principy charakteru mostu:</a:t>
            </a:r>
          </a:p>
          <a:p>
            <a:pPr marL="514350" indent="-514350" algn="l">
              <a:buFont typeface="+mj-lt"/>
              <a:buAutoNum type="arabicPeriod"/>
            </a:pPr>
            <a:r>
              <a:rPr lang="cs-CZ" sz="2400" dirty="0">
                <a:solidFill>
                  <a:schemeClr val="tx1"/>
                </a:solidFill>
              </a:rPr>
              <a:t>Obloukový most</a:t>
            </a:r>
          </a:p>
          <a:p>
            <a:pPr marL="514350" indent="-514350" algn="l">
              <a:buFont typeface="+mj-lt"/>
              <a:buAutoNum type="arabicPeriod"/>
            </a:pPr>
            <a:r>
              <a:rPr lang="cs-CZ" sz="2400" dirty="0">
                <a:solidFill>
                  <a:schemeClr val="tx1"/>
                </a:solidFill>
              </a:rPr>
              <a:t>Ponechat stávající rozpětí</a:t>
            </a:r>
          </a:p>
          <a:p>
            <a:pPr marL="514350" indent="-514350" algn="l">
              <a:buFont typeface="+mj-lt"/>
              <a:buAutoNum type="arabicPeriod"/>
            </a:pPr>
            <a:r>
              <a:rPr lang="cs-CZ" sz="2400" dirty="0">
                <a:solidFill>
                  <a:schemeClr val="tx1"/>
                </a:solidFill>
              </a:rPr>
              <a:t>Průhled mostem (požadavek ÚR)</a:t>
            </a:r>
          </a:p>
          <a:p>
            <a:pPr marL="514350" indent="-514350" algn="l">
              <a:buFont typeface="+mj-lt"/>
              <a:buAutoNum type="arabicPeriod"/>
            </a:pPr>
            <a:r>
              <a:rPr lang="cs-CZ" sz="2400" dirty="0">
                <a:solidFill>
                  <a:schemeClr val="tx1"/>
                </a:solidFill>
              </a:rPr>
              <a:t>Moderní most z hlediska vzhledu a technických parametrů</a:t>
            </a:r>
            <a:endParaRPr lang="en-US" sz="2400" dirty="0">
              <a:solidFill>
                <a:schemeClr val="tx1"/>
              </a:solidFill>
            </a:endParaRPr>
          </a:p>
          <a:p>
            <a:pPr algn="l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037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75656" y="116632"/>
            <a:ext cx="7772400" cy="605929"/>
          </a:xfrm>
        </p:spPr>
        <p:txBody>
          <a:bodyPr>
            <a:normAutofit/>
          </a:bodyPr>
          <a:lstStyle/>
          <a:p>
            <a:pPr algn="l"/>
            <a:r>
              <a:rPr lang="cs-CZ" sz="2800" dirty="0">
                <a:solidFill>
                  <a:srgbClr val="0070C0"/>
                </a:solidFill>
              </a:rPr>
              <a:t>Příklady moderních obloukových mostů</a:t>
            </a:r>
          </a:p>
        </p:txBody>
      </p:sp>
      <p:pic>
        <p:nvPicPr>
          <p:cNvPr id="6" name="Obrázek 13">
            <a:extLst>
              <a:ext uri="{FF2B5EF4-FFF2-40B4-BE49-F238E27FC236}">
                <a16:creationId xmlns:a16="http://schemas.microsoft.com/office/drawing/2014/main" xmlns="" id="{0DBC7ECC-3F98-4F88-95F5-D46791093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22923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5071603-3696-4FE5-A50E-069CA1B53E9C}"/>
              </a:ext>
            </a:extLst>
          </p:cNvPr>
          <p:cNvSpPr txBox="1"/>
          <p:nvPr/>
        </p:nvSpPr>
        <p:spPr>
          <a:xfrm>
            <a:off x="0" y="312908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Redding</a:t>
            </a:r>
            <a:r>
              <a:rPr lang="cs-CZ" dirty="0"/>
              <a:t>, CA, USA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4F4FAD9-36BF-4129-A02C-BC0551295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" y="3509736"/>
            <a:ext cx="9144000" cy="25115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9EC4FF1-E2BA-4766-AE79-89ADD393924A}"/>
              </a:ext>
            </a:extLst>
          </p:cNvPr>
          <p:cNvSpPr txBox="1"/>
          <p:nvPr/>
        </p:nvSpPr>
        <p:spPr>
          <a:xfrm>
            <a:off x="0" y="6021288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Willamette</a:t>
            </a:r>
            <a:r>
              <a:rPr lang="cs-CZ" dirty="0"/>
              <a:t> River, Oregon, USA</a:t>
            </a:r>
          </a:p>
        </p:txBody>
      </p:sp>
    </p:spTree>
    <p:extLst>
      <p:ext uri="{BB962C8B-B14F-4D97-AF65-F5344CB8AC3E}">
        <p14:creationId xmlns:p14="http://schemas.microsoft.com/office/powerpoint/2010/main" val="39601649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75656" y="116632"/>
            <a:ext cx="7772400" cy="605929"/>
          </a:xfrm>
        </p:spPr>
        <p:txBody>
          <a:bodyPr>
            <a:normAutofit/>
          </a:bodyPr>
          <a:lstStyle/>
          <a:p>
            <a:pPr algn="l"/>
            <a:r>
              <a:rPr lang="cs-CZ" sz="2800" dirty="0">
                <a:solidFill>
                  <a:srgbClr val="0070C0"/>
                </a:solidFill>
              </a:rPr>
              <a:t>Příklady moderních obloukových mostů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9EC4FF1-E2BA-4766-AE79-89ADD393924A}"/>
              </a:ext>
            </a:extLst>
          </p:cNvPr>
          <p:cNvSpPr txBox="1"/>
          <p:nvPr/>
        </p:nvSpPr>
        <p:spPr>
          <a:xfrm>
            <a:off x="0" y="4734393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Columbus</a:t>
            </a:r>
            <a:r>
              <a:rPr lang="cs-CZ" dirty="0"/>
              <a:t>, Ohio, USA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01080D4-B1F4-49EB-875B-413D4597B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7333"/>
            <a:ext cx="9000492" cy="3987060"/>
          </a:xfrm>
          <a:prstGeom prst="rect">
            <a:avLst/>
          </a:prstGeom>
        </p:spPr>
      </p:pic>
      <p:pic>
        <p:nvPicPr>
          <p:cNvPr id="9" name="Obrázek 2">
            <a:extLst>
              <a:ext uri="{FF2B5EF4-FFF2-40B4-BE49-F238E27FC236}">
                <a16:creationId xmlns:a16="http://schemas.microsoft.com/office/drawing/2014/main" xmlns="" id="{F5978912-3D11-484B-826A-4A98227C21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577" y="4365104"/>
            <a:ext cx="2898656" cy="1928481"/>
          </a:xfrm>
          <a:prstGeom prst="rect">
            <a:avLst/>
          </a:prstGeom>
        </p:spPr>
      </p:pic>
      <p:pic>
        <p:nvPicPr>
          <p:cNvPr id="11" name="Obrázek 3">
            <a:extLst>
              <a:ext uri="{FF2B5EF4-FFF2-40B4-BE49-F238E27FC236}">
                <a16:creationId xmlns:a16="http://schemas.microsoft.com/office/drawing/2014/main" xmlns="" id="{2CC6FDD1-4BE0-464E-A883-36194E17C5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392574"/>
            <a:ext cx="2376264" cy="190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36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19672" y="116632"/>
            <a:ext cx="7349490" cy="605929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>
                <a:solidFill>
                  <a:srgbClr val="0070C0"/>
                </a:solidFill>
              </a:rPr>
              <a:t>Prostředí a výstavba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9512" y="900785"/>
            <a:ext cx="8568952" cy="2668760"/>
          </a:xfrm>
        </p:spPr>
        <p:txBody>
          <a:bodyPr>
            <a:normAutofit fontScale="92500"/>
          </a:bodyPr>
          <a:lstStyle/>
          <a:p>
            <a:pPr algn="l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Průmyslové oblasti na okraji Prahy</a:t>
            </a:r>
            <a:endParaRPr lang="en-US" dirty="0">
              <a:solidFill>
                <a:schemeClr val="tx1"/>
              </a:solidFill>
            </a:endParaRPr>
          </a:p>
          <a:p>
            <a:pPr algn="l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Výstavba nejlevnějšího mostu </a:t>
            </a:r>
          </a:p>
          <a:p>
            <a:pPr lvl="1" algn="l">
              <a:spcBef>
                <a:spcPts val="600"/>
              </a:spcBef>
              <a:buFont typeface="Arial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Prostý beton špatné kvality – minimum cementu</a:t>
            </a:r>
          </a:p>
          <a:p>
            <a:pPr lvl="1" algn="l">
              <a:spcBef>
                <a:spcPts val="600"/>
              </a:spcBef>
              <a:buFont typeface="Arial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Přesypaná konstrukce – již v době stavby zastaralý </a:t>
            </a:r>
            <a:r>
              <a:rPr lang="cs-CZ" dirty="0" err="1">
                <a:solidFill>
                  <a:schemeClr val="tx1"/>
                </a:solidFill>
              </a:rPr>
              <a:t>syst</a:t>
            </a:r>
            <a:r>
              <a:rPr lang="cs-CZ" dirty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  <a:p>
            <a:pPr algn="l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Velké plochy poprsních zdí – Janákovy kubické prvky</a:t>
            </a:r>
          </a:p>
          <a:p>
            <a:pPr algn="l"/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EF1DB18-0797-4F51-BDFB-A5C2A3A19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47769"/>
            <a:ext cx="87503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46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75656" y="116632"/>
            <a:ext cx="7772400" cy="605929"/>
          </a:xfrm>
        </p:spPr>
        <p:txBody>
          <a:bodyPr>
            <a:normAutofit/>
          </a:bodyPr>
          <a:lstStyle/>
          <a:p>
            <a:pPr algn="l"/>
            <a:r>
              <a:rPr lang="cs-CZ" sz="2800" dirty="0">
                <a:solidFill>
                  <a:srgbClr val="0070C0"/>
                </a:solidFill>
              </a:rPr>
              <a:t>Časové a ekonomické parametry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15516" y="836712"/>
            <a:ext cx="8928484" cy="5184576"/>
          </a:xfrm>
        </p:spPr>
        <p:txBody>
          <a:bodyPr>
            <a:normAutofit/>
          </a:bodyPr>
          <a:lstStyle/>
          <a:p>
            <a:pPr algn="l"/>
            <a:r>
              <a:rPr lang="cs-CZ" sz="2400" dirty="0">
                <a:solidFill>
                  <a:schemeClr val="tx1"/>
                </a:solidFill>
              </a:rPr>
              <a:t>Časový odhad</a:t>
            </a:r>
          </a:p>
          <a:p>
            <a:pPr algn="l"/>
            <a:r>
              <a:rPr lang="cs-CZ" sz="2400" dirty="0">
                <a:solidFill>
                  <a:schemeClr val="tx1"/>
                </a:solidFill>
              </a:rPr>
              <a:t>04/2018-03/2019 Dokončení výběrového řízení metodou 					</a:t>
            </a:r>
            <a:r>
              <a:rPr lang="cs-CZ" sz="2400" dirty="0" err="1">
                <a:solidFill>
                  <a:schemeClr val="tx1"/>
                </a:solidFill>
              </a:rPr>
              <a:t>Design&amp;Build</a:t>
            </a:r>
            <a:r>
              <a:rPr lang="cs-CZ" sz="2400" dirty="0">
                <a:solidFill>
                  <a:schemeClr val="tx1"/>
                </a:solidFill>
              </a:rPr>
              <a:t> (FIDIC </a:t>
            </a:r>
            <a:r>
              <a:rPr lang="cs-CZ" sz="2400" dirty="0" err="1">
                <a:solidFill>
                  <a:schemeClr val="tx1"/>
                </a:solidFill>
              </a:rPr>
              <a:t>Yellow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err="1">
                <a:solidFill>
                  <a:schemeClr val="tx1"/>
                </a:solidFill>
              </a:rPr>
              <a:t>Book</a:t>
            </a:r>
            <a:r>
              <a:rPr lang="cs-CZ" sz="2400" dirty="0">
                <a:solidFill>
                  <a:schemeClr val="tx1"/>
                </a:solidFill>
              </a:rPr>
              <a:t>)</a:t>
            </a:r>
          </a:p>
          <a:p>
            <a:pPr algn="l"/>
            <a:r>
              <a:rPr lang="cs-CZ" sz="2400" dirty="0">
                <a:solidFill>
                  <a:schemeClr val="tx1"/>
                </a:solidFill>
              </a:rPr>
              <a:t>     			</a:t>
            </a:r>
            <a:r>
              <a:rPr lang="cs-CZ" sz="2400" b="1" dirty="0">
                <a:solidFill>
                  <a:schemeClr val="tx1"/>
                </a:solidFill>
              </a:rPr>
              <a:t>s doplněním podmínek pro úpravy projektu</a:t>
            </a:r>
            <a:endParaRPr lang="cs-CZ" sz="2400" dirty="0">
              <a:solidFill>
                <a:schemeClr val="tx1"/>
              </a:solidFill>
            </a:endParaRPr>
          </a:p>
          <a:p>
            <a:pPr algn="l"/>
            <a:r>
              <a:rPr lang="cs-CZ" sz="2400" dirty="0">
                <a:solidFill>
                  <a:schemeClr val="tx1"/>
                </a:solidFill>
              </a:rPr>
              <a:t>04/2019-10/2021 Výstavba mostu</a:t>
            </a:r>
          </a:p>
          <a:p>
            <a:pPr marL="514350" indent="-514350" algn="l">
              <a:buAutoNum type="arabicPeriod"/>
            </a:pPr>
            <a:endParaRPr lang="cs-CZ" sz="2800" dirty="0">
              <a:solidFill>
                <a:schemeClr val="tx1"/>
              </a:solidFill>
            </a:endParaRPr>
          </a:p>
          <a:p>
            <a:pPr algn="l"/>
            <a:r>
              <a:rPr lang="cs-CZ" sz="2400" dirty="0">
                <a:solidFill>
                  <a:schemeClr val="tx1"/>
                </a:solidFill>
              </a:rPr>
              <a:t>Životnost:		100 let</a:t>
            </a:r>
          </a:p>
          <a:p>
            <a:pPr algn="l"/>
            <a:r>
              <a:rPr lang="cs-CZ" sz="2400" dirty="0">
                <a:solidFill>
                  <a:schemeClr val="tx1"/>
                </a:solidFill>
              </a:rPr>
              <a:t>Náklady:		530 mil. Kč</a:t>
            </a:r>
          </a:p>
          <a:p>
            <a:pPr algn="l"/>
            <a:r>
              <a:rPr lang="cs-CZ" sz="2400" dirty="0">
                <a:solidFill>
                  <a:schemeClr val="tx1"/>
                </a:solidFill>
              </a:rPr>
              <a:t>Údržba, opravy	10 – 12 mil. Kč/rok</a:t>
            </a:r>
          </a:p>
          <a:p>
            <a:pPr algn="l"/>
            <a:r>
              <a:rPr lang="cs-CZ" sz="2400" dirty="0">
                <a:solidFill>
                  <a:schemeClr val="tx1"/>
                </a:solidFill>
              </a:rPr>
              <a:t>Úprava umožňuje převedení </a:t>
            </a:r>
            <a:r>
              <a:rPr lang="cs-CZ" sz="2400" dirty="0" err="1">
                <a:solidFill>
                  <a:schemeClr val="tx1"/>
                </a:solidFill>
              </a:rPr>
              <a:t>inž</a:t>
            </a:r>
            <a:r>
              <a:rPr lang="cs-CZ" sz="2400" dirty="0">
                <a:solidFill>
                  <a:schemeClr val="tx1"/>
                </a:solidFill>
              </a:rPr>
              <a:t>. sítí  (dle DSP)</a:t>
            </a:r>
          </a:p>
          <a:p>
            <a:pPr algn="l"/>
            <a:r>
              <a:rPr lang="cs-CZ" sz="2400" dirty="0">
                <a:solidFill>
                  <a:schemeClr val="tx1"/>
                </a:solidFill>
              </a:rPr>
              <a:t>Most má rezervu pro budoucí dopravní obslužnost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3F5F5570-D8EB-4668-B29F-AEC196C2CC40}"/>
              </a:ext>
            </a:extLst>
          </p:cNvPr>
          <p:cNvSpPr/>
          <p:nvPr/>
        </p:nvSpPr>
        <p:spPr>
          <a:xfrm>
            <a:off x="1331640" y="2492896"/>
            <a:ext cx="1368152" cy="57606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386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75656" y="116632"/>
            <a:ext cx="7646107" cy="605929"/>
          </a:xfrm>
        </p:spPr>
        <p:txBody>
          <a:bodyPr>
            <a:normAutofit/>
          </a:bodyPr>
          <a:lstStyle/>
          <a:p>
            <a:pPr algn="l"/>
            <a:r>
              <a:rPr lang="cs-CZ" sz="2800" dirty="0">
                <a:solidFill>
                  <a:srgbClr val="0070C0"/>
                </a:solidFill>
              </a:rPr>
              <a:t>Varianta arch.- </a:t>
            </a:r>
            <a:r>
              <a:rPr lang="cs-CZ" sz="2800" dirty="0" err="1">
                <a:solidFill>
                  <a:srgbClr val="0070C0"/>
                </a:solidFill>
              </a:rPr>
              <a:t>konstr</a:t>
            </a:r>
            <a:r>
              <a:rPr lang="cs-CZ" sz="2800" dirty="0">
                <a:solidFill>
                  <a:srgbClr val="0070C0"/>
                </a:solidFill>
              </a:rPr>
              <a:t>. soutěž + novostavba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93279" y="1628800"/>
            <a:ext cx="8928484" cy="3744416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Soutěž negarantuje kvalitní návrh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Před realizací – použití stávajícího mostu, dopravní omezení, náklady na údržbu a monitoring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Obtížné brzké zahájení oprav dalších pražských mostů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Riziko dalších průtahů při soutěži projednávání nových ÚR, SP a EIA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Nové řízení i pro související objekty na Libeňské straně</a:t>
            </a:r>
          </a:p>
          <a:p>
            <a:pPr algn="l"/>
            <a:endParaRPr lang="cs-CZ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2131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75656" y="116632"/>
            <a:ext cx="7646107" cy="1152128"/>
          </a:xfrm>
        </p:spPr>
        <p:txBody>
          <a:bodyPr>
            <a:normAutofit/>
          </a:bodyPr>
          <a:lstStyle/>
          <a:p>
            <a:pPr algn="l"/>
            <a:r>
              <a:rPr lang="cs-CZ" sz="2800" dirty="0">
                <a:solidFill>
                  <a:srgbClr val="0070C0"/>
                </a:solidFill>
              </a:rPr>
              <a:t>Varianta arch.- </a:t>
            </a:r>
            <a:r>
              <a:rPr lang="cs-CZ" sz="2800" dirty="0" err="1">
                <a:solidFill>
                  <a:srgbClr val="0070C0"/>
                </a:solidFill>
              </a:rPr>
              <a:t>konstr</a:t>
            </a:r>
            <a:r>
              <a:rPr lang="cs-CZ" sz="2800" dirty="0">
                <a:solidFill>
                  <a:srgbClr val="0070C0"/>
                </a:solidFill>
              </a:rPr>
              <a:t>. soutěž + novostavba</a:t>
            </a:r>
            <a:br>
              <a:rPr lang="cs-CZ" sz="2800" dirty="0">
                <a:solidFill>
                  <a:srgbClr val="0070C0"/>
                </a:solidFill>
              </a:rPr>
            </a:br>
            <a:r>
              <a:rPr lang="cs-CZ" sz="2800" dirty="0">
                <a:solidFill>
                  <a:srgbClr val="0070C0"/>
                </a:solidFill>
              </a:rPr>
              <a:t> Časový odhad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1550" y="1556792"/>
            <a:ext cx="8928484" cy="468052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sz="2800" dirty="0">
                <a:solidFill>
                  <a:schemeClr val="tx1"/>
                </a:solidFill>
              </a:rPr>
              <a:t>04/2018-02/2019 Architektonická soutěž a výběr 									projektanta</a:t>
            </a:r>
          </a:p>
          <a:p>
            <a:pPr algn="l"/>
            <a:r>
              <a:rPr lang="cs-CZ" sz="2800" dirty="0">
                <a:solidFill>
                  <a:schemeClr val="tx1"/>
                </a:solidFill>
              </a:rPr>
              <a:t>03/2019-09/2027 Projektové práce EIA, DSP, PDPS</a:t>
            </a:r>
          </a:p>
          <a:p>
            <a:pPr algn="l"/>
            <a:r>
              <a:rPr lang="cs-CZ" sz="2800" dirty="0">
                <a:solidFill>
                  <a:schemeClr val="tx1"/>
                </a:solidFill>
              </a:rPr>
              <a:t>10/2027-03/2028 Výběrové řízení na zhotovitele</a:t>
            </a:r>
          </a:p>
          <a:p>
            <a:pPr algn="l"/>
            <a:r>
              <a:rPr lang="cs-CZ" sz="2800" dirty="0">
                <a:solidFill>
                  <a:schemeClr val="tx1"/>
                </a:solidFill>
              </a:rPr>
              <a:t>04/2028-10/2031 Výstavba mostu</a:t>
            </a:r>
          </a:p>
          <a:p>
            <a:pPr algn="l"/>
            <a:r>
              <a:rPr lang="cs-CZ" sz="2800" dirty="0">
                <a:solidFill>
                  <a:schemeClr val="tx1"/>
                </a:solidFill>
              </a:rPr>
              <a:t>Za předpokladu, že nebudou průtahy (odvolání atd.)</a:t>
            </a:r>
          </a:p>
          <a:p>
            <a:pPr algn="l"/>
            <a:endParaRPr lang="cs-CZ" sz="2800" dirty="0">
              <a:solidFill>
                <a:schemeClr val="tx1"/>
              </a:solidFill>
            </a:endParaRPr>
          </a:p>
          <a:p>
            <a:pPr algn="l"/>
            <a:r>
              <a:rPr lang="cs-CZ" sz="2800" dirty="0">
                <a:solidFill>
                  <a:schemeClr val="tx1"/>
                </a:solidFill>
              </a:rPr>
              <a:t>Životnost: 			100 let</a:t>
            </a:r>
          </a:p>
          <a:p>
            <a:pPr algn="l"/>
            <a:r>
              <a:rPr lang="cs-CZ" sz="2800" dirty="0">
                <a:solidFill>
                  <a:schemeClr val="tx1"/>
                </a:solidFill>
              </a:rPr>
              <a:t>Náklady:			??? mil. Kč</a:t>
            </a:r>
          </a:p>
          <a:p>
            <a:pPr algn="l"/>
            <a:r>
              <a:rPr lang="cs-CZ" sz="2800" dirty="0">
                <a:solidFill>
                  <a:schemeClr val="tx1"/>
                </a:solidFill>
              </a:rPr>
              <a:t>+Údržba, opravy		??? mil. Kč</a:t>
            </a:r>
          </a:p>
          <a:p>
            <a:pPr algn="l"/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06563CE3-F9DD-4130-A24F-5BA49A068A69}"/>
              </a:ext>
            </a:extLst>
          </p:cNvPr>
          <p:cNvSpPr/>
          <p:nvPr/>
        </p:nvSpPr>
        <p:spPr>
          <a:xfrm>
            <a:off x="1331640" y="3140968"/>
            <a:ext cx="1368152" cy="57606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213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75656" y="116632"/>
            <a:ext cx="7646107" cy="576064"/>
          </a:xfrm>
        </p:spPr>
        <p:txBody>
          <a:bodyPr>
            <a:noAutofit/>
          </a:bodyPr>
          <a:lstStyle/>
          <a:p>
            <a:pPr algn="l"/>
            <a:r>
              <a:rPr lang="cs-CZ" sz="3200" dirty="0">
                <a:solidFill>
                  <a:srgbClr val="0070C0"/>
                </a:solidFill>
              </a:rPr>
              <a:t>Doporučení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7758" y="1412776"/>
            <a:ext cx="8928484" cy="4464496"/>
          </a:xfrm>
        </p:spPr>
        <p:txBody>
          <a:bodyPr>
            <a:normAutofit lnSpcReduction="10000"/>
          </a:bodyPr>
          <a:lstStyle/>
          <a:p>
            <a:pPr algn="l"/>
            <a:r>
              <a:rPr lang="cs-CZ" sz="2800" dirty="0">
                <a:solidFill>
                  <a:schemeClr val="tx1"/>
                </a:solidFill>
              </a:rPr>
              <a:t>Výstavba nového mostu splňujícího současné ÚR a SP dle zadávací dokumentace</a:t>
            </a:r>
          </a:p>
          <a:p>
            <a:pPr algn="l"/>
            <a:r>
              <a:rPr lang="cs-CZ" sz="2800" dirty="0">
                <a:solidFill>
                  <a:schemeClr val="tx1"/>
                </a:solidFill>
              </a:rPr>
              <a:t>Splnění požadavků Min. kultury ve smyslu, aby se zachoval ráz současného mostu.</a:t>
            </a:r>
          </a:p>
          <a:p>
            <a:pPr algn="l"/>
            <a:r>
              <a:rPr lang="cs-CZ" sz="2800" dirty="0">
                <a:solidFill>
                  <a:schemeClr val="tx1"/>
                </a:solidFill>
              </a:rPr>
              <a:t>Zachovat obloukovou, ale vylehčenou konstrukci a polohy stávajících pilířů</a:t>
            </a:r>
          </a:p>
          <a:p>
            <a:pPr algn="l"/>
            <a:r>
              <a:rPr lang="cs-CZ" sz="2800" dirty="0">
                <a:solidFill>
                  <a:schemeClr val="tx1"/>
                </a:solidFill>
              </a:rPr>
              <a:t>Modifikace tak, aby most odpovídal 21. stol.</a:t>
            </a:r>
          </a:p>
          <a:p>
            <a:pPr algn="l"/>
            <a:r>
              <a:rPr lang="cs-CZ" sz="2800" dirty="0">
                <a:solidFill>
                  <a:schemeClr val="tx1"/>
                </a:solidFill>
              </a:rPr>
              <a:t>Omezit náklady na údržbu vhodným konstrukčním řešením</a:t>
            </a:r>
          </a:p>
          <a:p>
            <a:pPr algn="l"/>
            <a:r>
              <a:rPr lang="cs-CZ" sz="2800" dirty="0">
                <a:solidFill>
                  <a:schemeClr val="tx1"/>
                </a:solidFill>
              </a:rPr>
              <a:t>Zahájit stavbu co nejdříve, aby se umožnila oprava dalších pražských mostů</a:t>
            </a:r>
          </a:p>
          <a:p>
            <a:pPr algn="l"/>
            <a:endParaRPr lang="cs-CZ" sz="2800" dirty="0">
              <a:solidFill>
                <a:schemeClr val="tx1"/>
              </a:solidFill>
            </a:endParaRPr>
          </a:p>
          <a:p>
            <a:pPr algn="l"/>
            <a:endParaRPr lang="cs-CZ" sz="2800" dirty="0">
              <a:solidFill>
                <a:schemeClr val="tx1"/>
              </a:solidFill>
            </a:endParaRPr>
          </a:p>
          <a:p>
            <a:pPr algn="l"/>
            <a:endParaRPr lang="cs-CZ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6791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7504" y="2204864"/>
            <a:ext cx="8856984" cy="3744416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070C0"/>
                </a:solidFill>
              </a:rPr>
              <a:t>Děkuji vám za pozornost</a:t>
            </a:r>
          </a:p>
          <a:p>
            <a:endParaRPr lang="cs-CZ" sz="3600" b="1" dirty="0">
              <a:solidFill>
                <a:srgbClr val="0070C0"/>
              </a:solidFill>
            </a:endParaRPr>
          </a:p>
          <a:p>
            <a:endParaRPr lang="cs-CZ" sz="3600" b="1" dirty="0">
              <a:solidFill>
                <a:srgbClr val="0070C0"/>
              </a:solidFill>
            </a:endParaRPr>
          </a:p>
          <a:p>
            <a:r>
              <a:rPr lang="cs-CZ" sz="3600" b="1" dirty="0">
                <a:solidFill>
                  <a:srgbClr val="FF0000"/>
                </a:solidFill>
              </a:rPr>
              <a:t>Dotazy ?</a:t>
            </a:r>
          </a:p>
          <a:p>
            <a:r>
              <a:rPr lang="cs-CZ" sz="3600" b="1" dirty="0">
                <a:solidFill>
                  <a:srgbClr val="FF0000"/>
                </a:solidFill>
              </a:rPr>
              <a:t>Připomínky ?</a:t>
            </a:r>
            <a:endParaRPr lang="en-US" sz="3600" b="1" dirty="0">
              <a:solidFill>
                <a:srgbClr val="FF0000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19672" y="116632"/>
            <a:ext cx="7349490" cy="605929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>
                <a:solidFill>
                  <a:srgbClr val="0070C0"/>
                </a:solidFill>
              </a:rPr>
              <a:t>Prostředí a výstavba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D74A07A-2DD4-4FDF-9D5B-B19424074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05" y="836712"/>
            <a:ext cx="8602189" cy="544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724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19672" y="116632"/>
            <a:ext cx="7349490" cy="605929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>
                <a:solidFill>
                  <a:srgbClr val="0070C0"/>
                </a:solidFill>
              </a:rPr>
              <a:t>Prostředí a výstavba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A8BE7C9-A190-4D25-A4CC-058D4607C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35" y="716927"/>
            <a:ext cx="7721513" cy="566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10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8306884-F8BA-40E0-A436-119E6A382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90719"/>
            <a:ext cx="9144000" cy="143534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19672" y="116632"/>
            <a:ext cx="7349490" cy="605929"/>
          </a:xfrm>
        </p:spPr>
        <p:txBody>
          <a:bodyPr>
            <a:normAutofit/>
          </a:bodyPr>
          <a:lstStyle/>
          <a:p>
            <a:pPr algn="l"/>
            <a:r>
              <a:rPr lang="cs-CZ" sz="3200" dirty="0">
                <a:solidFill>
                  <a:srgbClr val="0070C0"/>
                </a:solidFill>
              </a:rPr>
              <a:t>Po dokončení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630F5FB-357E-4E40-B4A0-E79045A8360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2561"/>
            <a:ext cx="9144000" cy="25339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BEB768A-BB59-4FEB-9F75-F68C7BEA3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74419"/>
            <a:ext cx="9144000" cy="186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17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19672" y="116632"/>
            <a:ext cx="7349490" cy="605929"/>
          </a:xfrm>
        </p:spPr>
        <p:txBody>
          <a:bodyPr>
            <a:normAutofit/>
          </a:bodyPr>
          <a:lstStyle/>
          <a:p>
            <a:pPr algn="l"/>
            <a:r>
              <a:rPr lang="cs-CZ" sz="3200" dirty="0">
                <a:solidFill>
                  <a:srgbClr val="0070C0"/>
                </a:solidFill>
              </a:rPr>
              <a:t>Po dokončení</a:t>
            </a:r>
          </a:p>
        </p:txBody>
      </p:sp>
      <p:pic>
        <p:nvPicPr>
          <p:cNvPr id="8" name="Obrázek 3" descr="1667257-fo00316681_0.jpg">
            <a:extLst>
              <a:ext uri="{FF2B5EF4-FFF2-40B4-BE49-F238E27FC236}">
                <a16:creationId xmlns:a16="http://schemas.microsoft.com/office/drawing/2014/main" xmlns="" id="{F3F1E66E-FE09-4A5A-8E69-D55E6BE647A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9572" y="722561"/>
            <a:ext cx="7704856" cy="564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509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19672" y="116632"/>
            <a:ext cx="7349490" cy="605929"/>
          </a:xfrm>
        </p:spPr>
        <p:txBody>
          <a:bodyPr>
            <a:normAutofit/>
          </a:bodyPr>
          <a:lstStyle/>
          <a:p>
            <a:pPr algn="l"/>
            <a:r>
              <a:rPr lang="cs-CZ" sz="3200" dirty="0">
                <a:solidFill>
                  <a:srgbClr val="0070C0"/>
                </a:solidFill>
              </a:rPr>
              <a:t>Dnes</a:t>
            </a:r>
          </a:p>
        </p:txBody>
      </p:sp>
      <p:pic>
        <p:nvPicPr>
          <p:cNvPr id="4" name="Obrázek 3" descr="most4.jpg">
            <a:extLst>
              <a:ext uri="{FF2B5EF4-FFF2-40B4-BE49-F238E27FC236}">
                <a16:creationId xmlns:a16="http://schemas.microsoft.com/office/drawing/2014/main" xmlns="" id="{A4BD4C96-900A-4680-AE06-8F87C604670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46011"/>
            <a:ext cx="9144000" cy="514502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43C4802E-10AF-4F02-839D-BEB6D8F65EA8}"/>
              </a:ext>
            </a:extLst>
          </p:cNvPr>
          <p:cNvSpPr/>
          <p:nvPr/>
        </p:nvSpPr>
        <p:spPr>
          <a:xfrm>
            <a:off x="6725546" y="3347988"/>
            <a:ext cx="1055982" cy="108012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71FC6DF6-42A8-424A-B369-21BE19590B2D}"/>
              </a:ext>
            </a:extLst>
          </p:cNvPr>
          <p:cNvSpPr/>
          <p:nvPr/>
        </p:nvSpPr>
        <p:spPr>
          <a:xfrm>
            <a:off x="4853338" y="3246515"/>
            <a:ext cx="1055982" cy="108012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0AD1CCFD-D58E-4DF6-B685-AD4399023A4E}"/>
              </a:ext>
            </a:extLst>
          </p:cNvPr>
          <p:cNvSpPr/>
          <p:nvPr/>
        </p:nvSpPr>
        <p:spPr>
          <a:xfrm>
            <a:off x="556996" y="1302299"/>
            <a:ext cx="1055982" cy="108012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95232F94-0FDB-4EF6-A22D-9512B1588A41}"/>
              </a:ext>
            </a:extLst>
          </p:cNvPr>
          <p:cNvSpPr/>
          <p:nvPr/>
        </p:nvSpPr>
        <p:spPr>
          <a:xfrm>
            <a:off x="2549082" y="2598443"/>
            <a:ext cx="1055982" cy="108012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7C50CC3-5185-4437-8A87-7D9B01369FCE}"/>
              </a:ext>
            </a:extLst>
          </p:cNvPr>
          <p:cNvSpPr txBox="1"/>
          <p:nvPr/>
        </p:nvSpPr>
        <p:spPr>
          <a:xfrm>
            <a:off x="179512" y="5891035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Rozhod. Min. kultury – most </a:t>
            </a:r>
            <a:r>
              <a:rPr lang="cs-CZ" sz="2000" b="1" dirty="0"/>
              <a:t>není</a:t>
            </a:r>
            <a:r>
              <a:rPr lang="cs-CZ" sz="2000" dirty="0"/>
              <a:t> kulturní památka</a:t>
            </a:r>
            <a:endParaRPr lang="cs-CZ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83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4">
            <a:extLst>
              <a:ext uri="{FF2B5EF4-FFF2-40B4-BE49-F238E27FC236}">
                <a16:creationId xmlns:a16="http://schemas.microsoft.com/office/drawing/2014/main" xmlns="" id="{0C21E1E8-0874-43A6-B450-531043EA98E9}"/>
              </a:ext>
            </a:extLst>
          </p:cNvPr>
          <p:cNvSpPr txBox="1"/>
          <p:nvPr/>
        </p:nvSpPr>
        <p:spPr>
          <a:xfrm>
            <a:off x="1619672" y="18864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70C0"/>
                </a:solidFill>
              </a:rPr>
              <a:t>Hlávkův most (1910 - 1912)     36 + 39 + 36 m</a:t>
            </a:r>
          </a:p>
        </p:txBody>
      </p:sp>
      <p:pic>
        <p:nvPicPr>
          <p:cNvPr id="8" name="Obrázek 3" descr="Hlavkuv_most2.jpg">
            <a:extLst>
              <a:ext uri="{FF2B5EF4-FFF2-40B4-BE49-F238E27FC236}">
                <a16:creationId xmlns:a16="http://schemas.microsoft.com/office/drawing/2014/main" xmlns="" id="{4E5BF1DF-E523-48F1-A5ED-3684D08C941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49680"/>
            <a:ext cx="9144000" cy="435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03251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748</Words>
  <Application>Microsoft Office PowerPoint</Application>
  <PresentationFormat>Předvádění na obrazovce (4:3)</PresentationFormat>
  <Paragraphs>159</Paragraphs>
  <Slides>34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7" baseType="lpstr">
      <vt:lpstr>Arial</vt:lpstr>
      <vt:lpstr>Calibri</vt:lpstr>
      <vt:lpstr>Motiv sady Office</vt:lpstr>
      <vt:lpstr>Libeňský most</vt:lpstr>
      <vt:lpstr>Obsah </vt:lpstr>
      <vt:lpstr>Prostředí a výstavba </vt:lpstr>
      <vt:lpstr>Prostředí a výstavba </vt:lpstr>
      <vt:lpstr>Prostředí a výstavba </vt:lpstr>
      <vt:lpstr>Po dokončení</vt:lpstr>
      <vt:lpstr>Po dokončení</vt:lpstr>
      <vt:lpstr>Dnes</vt:lpstr>
      <vt:lpstr>Prezentace aplikace PowerPoint</vt:lpstr>
      <vt:lpstr>Trojský most (Most barikádníků) (1927 – 1928) 43.5 + 47.2 + 47.2 + 43.5 m</vt:lpstr>
      <vt:lpstr>Libeňský most – současný stav</vt:lpstr>
      <vt:lpstr>Libeňský most – současný stav</vt:lpstr>
      <vt:lpstr>Libeňský most – současný stav</vt:lpstr>
      <vt:lpstr>Libeňský most  – současný stav</vt:lpstr>
      <vt:lpstr>Libeňský most – současný stav</vt:lpstr>
      <vt:lpstr>Libeňský most – současný stav</vt:lpstr>
      <vt:lpstr>Kritéria pro rozhodování</vt:lpstr>
      <vt:lpstr>Uvažované varianty řešení mostu</vt:lpstr>
      <vt:lpstr>Varianta rekonstrukce</vt:lpstr>
      <vt:lpstr>Varianta rekonstrukce</vt:lpstr>
      <vt:lpstr>Varianta rekonstrukce</vt:lpstr>
      <vt:lpstr>Varianta rekonstrukce</vt:lpstr>
      <vt:lpstr>Varianta rekonstrukce</vt:lpstr>
      <vt:lpstr>Varianta rekonstrukce</vt:lpstr>
      <vt:lpstr>Varianta rekonstrukce</vt:lpstr>
      <vt:lpstr>Varianta novostavba dle stávající ZD</vt:lpstr>
      <vt:lpstr>Kritéria pro novostavbu dle stávající ZD</vt:lpstr>
      <vt:lpstr>Příklady moderních obloukových mostů</vt:lpstr>
      <vt:lpstr>Příklady moderních obloukových mostů</vt:lpstr>
      <vt:lpstr>Časové a ekonomické parametry</vt:lpstr>
      <vt:lpstr>Varianta arch.- konstr. soutěž + novostavba </vt:lpstr>
      <vt:lpstr>Varianta arch.- konstr. soutěž + novostavba  Časový odhad</vt:lpstr>
      <vt:lpstr>Doporučení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Jan</dc:creator>
  <cp:lastModifiedBy>Hobrlandová Alena (MHMP)</cp:lastModifiedBy>
  <cp:revision>92</cp:revision>
  <dcterms:created xsi:type="dcterms:W3CDTF">2016-11-13T21:46:37Z</dcterms:created>
  <dcterms:modified xsi:type="dcterms:W3CDTF">2018-04-24T10:47:16Z</dcterms:modified>
</cp:coreProperties>
</file>