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509" r:id="rId2"/>
    <p:sldId id="511" r:id="rId3"/>
    <p:sldId id="625" r:id="rId4"/>
    <p:sldId id="624" r:id="rId5"/>
    <p:sldId id="617" r:id="rId6"/>
    <p:sldId id="618" r:id="rId7"/>
    <p:sldId id="516" r:id="rId8"/>
    <p:sldId id="619" r:id="rId9"/>
    <p:sldId id="616" r:id="rId10"/>
    <p:sldId id="612" r:id="rId11"/>
    <p:sldId id="607" r:id="rId12"/>
    <p:sldId id="613" r:id="rId13"/>
    <p:sldId id="626" r:id="rId14"/>
    <p:sldId id="627" r:id="rId15"/>
    <p:sldId id="623" r:id="rId16"/>
    <p:sldId id="510" r:id="rId17"/>
    <p:sldId id="628" r:id="rId18"/>
    <p:sldId id="629" r:id="rId19"/>
  </p:sldIdLst>
  <p:sldSz cx="9906000" cy="6858000" type="A4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derová Petra (MHMP, PER)" initials="DP(P" lastIdx="4" clrIdx="0">
    <p:extLst>
      <p:ext uri="{19B8F6BF-5375-455C-9EA6-DF929625EA0E}">
        <p15:presenceInfo xmlns:p15="http://schemas.microsoft.com/office/powerpoint/2012/main" userId="S-1-5-21-51522800-1458712415-681445708-27527" providerId="AD"/>
      </p:ext>
    </p:extLst>
  </p:cmAuthor>
  <p:cmAuthor id="2" name="Fuxová Bohuslava (MHMP, KUC)" initials="FB(K" lastIdx="6" clrIdx="1">
    <p:extLst>
      <p:ext uri="{19B8F6BF-5375-455C-9EA6-DF929625EA0E}">
        <p15:presenceInfo xmlns:p15="http://schemas.microsoft.com/office/powerpoint/2012/main" userId="S::m000xm8143@mag.mepnet.cz::17ad80a6-6e3c-4108-b154-e0c96a876f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1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24"/>
    <p:restoredTop sz="95794"/>
  </p:normalViewPr>
  <p:slideViewPr>
    <p:cSldViewPr snapToGrid="0" snapToObjects="1">
      <p:cViewPr varScale="1">
        <p:scale>
          <a:sx n="106" d="100"/>
          <a:sy n="106" d="100"/>
        </p:scale>
        <p:origin x="1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0D296-07AC-4AB6-B3FB-51DFC208D15F}" type="datetimeFigureOut">
              <a:rPr lang="cs-CZ" smtClean="0"/>
              <a:t>02.06.2021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FA00D-AEFD-4BCD-9D58-FE5B93CD02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733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DB496-43AC-4B9B-903F-846E58A1ED22}" type="datetimeFigureOut">
              <a:rPr lang="cs-CZ" smtClean="0"/>
              <a:t>02.06.2021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9C2F3-A1B2-4687-AD89-5DD5648664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455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9C2F3-A1B2-4687-AD89-5DD56486648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414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387B-95FE-40C1-BA14-F0B04916EE8F}" type="datetime1">
              <a:rPr lang="cs-CZ" smtClean="0"/>
              <a:t>02.06.2021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740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E186-2BD4-4339-AA68-5FDD44498A16}" type="datetime1">
              <a:rPr lang="cs-CZ" smtClean="0"/>
              <a:t>02.06.2021</a:t>
            </a:fld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92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53D-026E-4334-8CE9-9B5E38FC1710}" type="datetime1">
              <a:rPr lang="cs-CZ" smtClean="0"/>
              <a:t>02.06.2021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7998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8DF24-52B2-4E93-98B8-8ABD98FD0035}" type="datetime1">
              <a:rPr lang="cs-CZ" smtClean="0"/>
              <a:t>02.06.2021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087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7150" y="6492875"/>
            <a:ext cx="2228850" cy="365125"/>
          </a:xfrm>
        </p:spPr>
        <p:txBody>
          <a:bodyPr/>
          <a:lstStyle/>
          <a:p>
            <a:fld id="{8CE8A988-2C98-49A4-91D3-6998055EF9ED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Picture 2" descr="VÃ½sledek obrÃ¡zku pro logo praha">
            <a:extLst>
              <a:ext uri="{FF2B5EF4-FFF2-40B4-BE49-F238E27FC236}">
                <a16:creationId xmlns:a16="http://schemas.microsoft.com/office/drawing/2014/main" id="{70B8D8DA-9CE5-D942-BCBD-47D22B88A7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9476" y="5969634"/>
            <a:ext cx="640238" cy="6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307617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139497"/>
            <a:ext cx="8543925" cy="632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950026"/>
            <a:ext cx="8543925" cy="17812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ACA1-C529-45A7-BBD2-81D34CA06435}" type="datetime1">
              <a:rPr lang="cs-CZ" smtClean="0"/>
              <a:t>02.06.2021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11120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9EC489A7-1C8F-6D43-8AB5-F29138C8904B}"/>
              </a:ext>
            </a:extLst>
          </p:cNvPr>
          <p:cNvSpPr/>
          <p:nvPr userDrawn="1"/>
        </p:nvSpPr>
        <p:spPr>
          <a:xfrm>
            <a:off x="0" y="0"/>
            <a:ext cx="6876288" cy="6858000"/>
          </a:xfrm>
          <a:prstGeom prst="rect">
            <a:avLst/>
          </a:prstGeom>
          <a:solidFill>
            <a:srgbClr val="C81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443522"/>
            <a:ext cx="5528151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552815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35339703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D057-7B4E-40EB-828E-6B8DF5B0C9B0}" type="datetime1">
              <a:rPr lang="cs-CZ" smtClean="0"/>
              <a:t>02.06.2021</a:t>
            </a:fld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701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5ADB-4CE2-4EAF-9770-812D38EBC2B4}" type="datetime1">
              <a:rPr lang="cs-CZ" smtClean="0"/>
              <a:t>02.06.2021</a:t>
            </a:fld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79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DC5A2-7504-4FB4-9F45-61EAD96227FC}" type="datetime1">
              <a:rPr lang="cs-CZ" smtClean="0"/>
              <a:t>02.06.2021</a:t>
            </a:fld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65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F1AB-E6E4-4541-827F-B1DF3C53BABC}" type="datetime1">
              <a:rPr lang="cs-CZ" smtClean="0"/>
              <a:t>02.06.2021</a:t>
            </a:fld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156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3577-D647-4C2F-A0A5-774E29D645D4}" type="datetime1">
              <a:rPr lang="cs-CZ" smtClean="0"/>
              <a:t>02.06.2021</a:t>
            </a:fld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8499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1ACA1-C529-45A7-BBD2-81D34CA06435}" type="datetime1">
              <a:rPr lang="cs-CZ" smtClean="0"/>
              <a:t>02.06.2021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8A988-2C98-49A4-91D3-6998055EF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575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kern="1200" dirty="0">
          <a:solidFill>
            <a:srgbClr val="C8142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E23695-012E-D743-93E9-174542500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1</a:t>
            </a:fld>
            <a:endParaRPr lang="cs-CZ"/>
          </a:p>
        </p:txBody>
      </p:sp>
      <p:pic>
        <p:nvPicPr>
          <p:cNvPr id="6" name="Picture 2" descr="VÃ½sledek obrÃ¡zku pro logo praha">
            <a:extLst>
              <a:ext uri="{FF2B5EF4-FFF2-40B4-BE49-F238E27FC236}">
                <a16:creationId xmlns:a16="http://schemas.microsoft.com/office/drawing/2014/main" id="{8630E079-0035-E744-B0E2-6B15A22A5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2737" y="5692604"/>
            <a:ext cx="923227" cy="90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budova, exteriér, silnice, ulice&#10;&#10;Popis byl vytvořen automaticky">
            <a:extLst>
              <a:ext uri="{FF2B5EF4-FFF2-40B4-BE49-F238E27FC236}">
                <a16:creationId xmlns:a16="http://schemas.microsoft.com/office/drawing/2014/main" id="{724DDCC2-61ED-402D-87EC-D8946DEE7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05D41719-3E13-8646-A625-A2BBF3EE0DCF}"/>
              </a:ext>
            </a:extLst>
          </p:cNvPr>
          <p:cNvSpPr txBox="1">
            <a:spLocks/>
          </p:cNvSpPr>
          <p:nvPr/>
        </p:nvSpPr>
        <p:spPr>
          <a:xfrm>
            <a:off x="446965" y="520575"/>
            <a:ext cx="6084799" cy="1755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Finanční podpory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1EFFCD31-0F96-9E42-8252-44220DBF77D5}"/>
              </a:ext>
            </a:extLst>
          </p:cNvPr>
          <p:cNvSpPr txBox="1">
            <a:spLocks/>
          </p:cNvSpPr>
          <p:nvPr/>
        </p:nvSpPr>
        <p:spPr>
          <a:xfrm>
            <a:off x="474397" y="2606915"/>
            <a:ext cx="5275614" cy="126486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Petr</a:t>
            </a:r>
          </a:p>
          <a:p>
            <a:pPr marL="0" indent="0">
              <a:buNone/>
            </a:pPr>
            <a:endParaRPr lang="cs-CZ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2. 6. 2021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717146D2-7878-7F47-86BF-7773D803755E}"/>
              </a:ext>
            </a:extLst>
          </p:cNvPr>
          <p:cNvSpPr txBox="1">
            <a:spLocks/>
          </p:cNvSpPr>
          <p:nvPr/>
        </p:nvSpPr>
        <p:spPr>
          <a:xfrm>
            <a:off x="462305" y="6006397"/>
            <a:ext cx="6084799" cy="635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Tento dokument může obsahovat důvěrné informace a je určen výhradně pro potřeby MHMP</a:t>
            </a:r>
          </a:p>
        </p:txBody>
      </p:sp>
    </p:spTree>
    <p:extLst>
      <p:ext uri="{BB962C8B-B14F-4D97-AF65-F5344CB8AC3E}">
        <p14:creationId xmlns:p14="http://schemas.microsoft.com/office/powerpoint/2010/main" val="1129940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440D8-A651-C147-B9AF-DFFF14DE1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Realizace formulářů žádostí na Portálu Pražana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EDE7470-2D72-1547-808D-BBBBCEE99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7798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938252-0062-4CE1-9352-30D6CFED5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Realizace nových formulářů pro online podání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6CBA01-F5F5-43FB-8C6F-60F2771D8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just"/>
            <a:r>
              <a:rPr lang="cs-CZ" sz="11200" dirty="0"/>
              <a:t>Zahájena realizace nových inteligentních webových formulářů pro online podávání žádosti o poskytnutí dotace v oblasti kultury a umění pro rok 2022 a pro víceleté dotace na léta 2023 – 2026</a:t>
            </a:r>
          </a:p>
          <a:p>
            <a:pPr algn="just"/>
            <a:r>
              <a:rPr lang="cs-CZ" sz="10000" dirty="0"/>
              <a:t>Formuláře budou dostupné z prostředí Portálu Pražana prostřednictvím podporovaného internetového prohlížeče (Google Chrome, Mozilla Firefox, Microsoft </a:t>
            </a:r>
            <a:r>
              <a:rPr lang="cs-CZ" sz="10000" dirty="0" err="1"/>
              <a:t>Edge</a:t>
            </a:r>
            <a:r>
              <a:rPr lang="cs-CZ" sz="10000" dirty="0"/>
              <a:t> nebo Apple Safari)</a:t>
            </a:r>
          </a:p>
          <a:p>
            <a:pPr algn="just"/>
            <a:r>
              <a:rPr lang="cs-CZ" sz="10000" dirty="0"/>
              <a:t>Dojde k jednoznačné identifikaci žadatele (oprávněná osoba PO, PFO) na základě přihlášení pomocí ISDS, přes NIA bude možno žádost podat – ověření vztahu FO a PO zatím mimo portál</a:t>
            </a:r>
          </a:p>
          <a:p>
            <a:pPr algn="just"/>
            <a:r>
              <a:rPr lang="cs-CZ" sz="10000" dirty="0"/>
              <a:t>Data budou po podání žádosti odesílané do spisové služby a do stávající aplikace IS FP pro provedení hodnocení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DE1803-7A56-482E-883D-5EECF24F9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836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8FEDD-732B-4E9B-87EB-386B6BC13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Realizace nových formulářů pro online podání - aktuální stav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426D9F-46A0-4B11-9C6F-F692BA534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690690"/>
            <a:ext cx="8543925" cy="4883730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</a:rPr>
              <a:t>Dokončeno: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Vytvoření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odsouhlasen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UX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návrh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obrazovek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elektronický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formulář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(viz příklady dále)</a:t>
            </a:r>
          </a:p>
          <a:p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Probíhá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V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ystav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objednávky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 OICT na realizaci formulářů a pro ASD SW pro realizaci webové služby/úpravy IS FP pro příjem dat z formulářů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straně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MHMP,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Tvorba integračního rozhraní mezi novými formuláři, ESB a stávající IS FP od ASD Software a spisovou službou</a:t>
            </a:r>
          </a:p>
          <a:p>
            <a:pPr lvl="1"/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Vytvoření DB vrstvy pro uložení dat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odelování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formulářů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LCDP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Metad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dle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schváleného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UX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návrhu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Vývoj funkcionalit Portálu Pražana potřebných pro formuláře (přihlašování PO a PFO přes DS na PP)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nalýza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dopřesnění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požadavků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průběhu procesu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týkající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podání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/evidence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žádosti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7160D3F-B0DF-4E1D-BBD8-44D309439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378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1665FB-0423-894F-9DD5-AFF4878CB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Legislativa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64D442-15C5-0542-AA2E-57C0BF7407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336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F27A129-CCF3-EE48-9E42-48CFADC84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Alternativy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D37664C-658A-8640-B658-59D4E36CB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XML602</a:t>
            </a:r>
          </a:p>
          <a:p>
            <a:pPr lvl="1"/>
            <a:r>
              <a:rPr lang="cs-CZ" dirty="0"/>
              <a:t>Elektronicky + papírově nebo s elektronickým podpisem</a:t>
            </a:r>
          </a:p>
          <a:p>
            <a:r>
              <a:rPr lang="cs-CZ" dirty="0"/>
              <a:t>Portál Pražana přes Datové schránky</a:t>
            </a:r>
          </a:p>
          <a:p>
            <a:pPr lvl="1"/>
            <a:r>
              <a:rPr lang="cs-CZ" dirty="0"/>
              <a:t>Plně elektronicky </a:t>
            </a:r>
          </a:p>
          <a:p>
            <a:r>
              <a:rPr lang="cs-CZ" dirty="0"/>
              <a:t>Portál Pražana pomocí NIA a </a:t>
            </a:r>
            <a:r>
              <a:rPr lang="cs-CZ" dirty="0" err="1"/>
              <a:t>BankID</a:t>
            </a:r>
            <a:endParaRPr lang="cs-CZ" dirty="0"/>
          </a:p>
          <a:p>
            <a:pPr lvl="1"/>
            <a:r>
              <a:rPr lang="cs-CZ" dirty="0"/>
              <a:t>Dokud nebude platit DEPO (na programu jednání sněmovny)</a:t>
            </a:r>
          </a:p>
          <a:p>
            <a:pPr lvl="2"/>
            <a:r>
              <a:rPr lang="cs-CZ" dirty="0"/>
              <a:t>Elektronicky + papírově nebo datovou schránkou</a:t>
            </a:r>
          </a:p>
          <a:p>
            <a:pPr lvl="1"/>
            <a:r>
              <a:rPr lang="cs-CZ" dirty="0"/>
              <a:t>Na základě platnosti DEPO </a:t>
            </a:r>
          </a:p>
          <a:p>
            <a:pPr lvl="2"/>
            <a:r>
              <a:rPr lang="cs-CZ" dirty="0"/>
              <a:t>Plně elektronicky</a:t>
            </a:r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5917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8DA251-C978-154B-8D3C-CED2829B39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Ukázka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3DC4703-8771-3946-80F5-8795D0A161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485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20809004-A44B-D74A-9536-4CF97C563563}"/>
              </a:ext>
            </a:extLst>
          </p:cNvPr>
          <p:cNvSpPr/>
          <p:nvPr/>
        </p:nvSpPr>
        <p:spPr>
          <a:xfrm>
            <a:off x="0" y="0"/>
            <a:ext cx="6876288" cy="6858000"/>
          </a:xfrm>
          <a:prstGeom prst="rect">
            <a:avLst/>
          </a:prstGeom>
          <a:solidFill>
            <a:srgbClr val="C81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9A984F01-F3BC-4147-BE8B-D7BD5C969D4C}"/>
              </a:ext>
            </a:extLst>
          </p:cNvPr>
          <p:cNvSpPr txBox="1">
            <a:spLocks/>
          </p:cNvSpPr>
          <p:nvPr/>
        </p:nvSpPr>
        <p:spPr>
          <a:xfrm>
            <a:off x="446965" y="701458"/>
            <a:ext cx="6237299" cy="58949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Petr</a:t>
            </a:r>
          </a:p>
          <a:p>
            <a:r>
              <a:rPr lang="cs-CZ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773 785 404</a:t>
            </a:r>
          </a:p>
          <a:p>
            <a:r>
              <a:rPr lang="cs-CZ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Mail: </a:t>
            </a:r>
            <a:r>
              <a:rPr lang="cs-CZ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jan.petr@praha.eu</a:t>
            </a:r>
            <a:endParaRPr lang="cs-CZ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VÃ½sledek obrÃ¡zku pro logo praha">
            <a:extLst>
              <a:ext uri="{FF2B5EF4-FFF2-40B4-BE49-F238E27FC236}">
                <a16:creationId xmlns:a16="http://schemas.microsoft.com/office/drawing/2014/main" id="{9122E54A-EF6F-A943-8CD7-4CCE4B4D0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2737" y="5692604"/>
            <a:ext cx="923227" cy="90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444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80DF09-976E-134B-85BF-E31ADED30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Bod F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3C94EDA-424C-F34F-8662-190EB8CF2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17</a:t>
            </a:fld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1867F80B-1794-E542-944C-965CBC1AB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037" y="1788225"/>
            <a:ext cx="8321899" cy="470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09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6966C-AAB5-734D-A4DE-E533FDDF9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Bod K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59E456A-77D6-D149-9410-1948DD60A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529" y="1825625"/>
            <a:ext cx="7696942" cy="4351338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7452AB3-5B81-324F-8FFE-18D7F06B4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3909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00ECA7-AB85-594D-BF22-A27B2DEA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Agenda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574829-786E-2546-828C-A95752CAB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Současná situace</a:t>
            </a:r>
          </a:p>
          <a:p>
            <a:pPr lvl="1"/>
            <a:r>
              <a:rPr lang="cs-CZ" dirty="0"/>
              <a:t>Termíny, Smluvní zabezpečení, cena OICT</a:t>
            </a:r>
          </a:p>
          <a:p>
            <a:pPr lvl="1"/>
            <a:r>
              <a:rPr lang="cs-CZ" dirty="0"/>
              <a:t>Smlouvy se </a:t>
            </a:r>
            <a:r>
              <a:rPr lang="cs-CZ" dirty="0" err="1"/>
              <a:t>Servodata</a:t>
            </a:r>
            <a:r>
              <a:rPr lang="cs-CZ" dirty="0"/>
              <a:t> na IS Finanční podpory (od ASD)</a:t>
            </a:r>
          </a:p>
          <a:p>
            <a:r>
              <a:rPr lang="cs-CZ" dirty="0"/>
              <a:t>Platforma pro dotace (finanční podpory)</a:t>
            </a:r>
          </a:p>
          <a:p>
            <a:pPr lvl="1"/>
            <a:r>
              <a:rPr lang="cs-CZ" dirty="0"/>
              <a:t>Formulářové řešení</a:t>
            </a:r>
          </a:p>
          <a:p>
            <a:pPr lvl="1"/>
            <a:r>
              <a:rPr lang="cs-CZ" dirty="0"/>
              <a:t>Datové schránky</a:t>
            </a:r>
          </a:p>
          <a:p>
            <a:pPr lvl="1"/>
            <a:r>
              <a:rPr lang="cs-CZ" dirty="0"/>
              <a:t>DEPO a digitální úkon</a:t>
            </a:r>
          </a:p>
          <a:p>
            <a:r>
              <a:rPr lang="cs-CZ" dirty="0"/>
              <a:t>Ukázka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DCC331C-0C62-544B-9400-1FECF9A6A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204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9A77D1-E145-694A-80E8-F8FBC9D4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0"/>
            <a:ext cx="8543925" cy="1325563"/>
          </a:xfrm>
        </p:spPr>
        <p:txBody>
          <a:bodyPr/>
          <a:lstStyle/>
          <a:p>
            <a:r>
              <a:rPr lang="cs-CZ" dirty="0"/>
              <a:t>Smluvní zabezpečení OICT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A4BAB0-6CE3-B148-9BDF-C6D12AF42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171575"/>
            <a:ext cx="8543925" cy="54197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3600" b="1" u="sng" dirty="0"/>
              <a:t>Cena za projekt je:   1 388 800 Kč</a:t>
            </a:r>
          </a:p>
          <a:p>
            <a:pPr lvl="1"/>
            <a:endParaRPr lang="cs-CZ" dirty="0">
              <a:highlight>
                <a:srgbClr val="FFFF00"/>
              </a:highlight>
            </a:endParaRPr>
          </a:p>
          <a:p>
            <a:r>
              <a:rPr lang="cs-CZ" sz="3000" dirty="0"/>
              <a:t>Komplexní formuláře (tzn. 93 920,- Kč za 1 formulář)  		281 760,- Kč</a:t>
            </a:r>
          </a:p>
          <a:p>
            <a:r>
              <a:rPr lang="cs-CZ" sz="3000" dirty="0"/>
              <a:t>Zprovoznění a podpora řešení, změna zadání (revize </a:t>
            </a:r>
            <a:r>
              <a:rPr lang="cs-CZ" sz="3000" dirty="0" err="1"/>
              <a:t>DataHub</a:t>
            </a:r>
            <a:r>
              <a:rPr lang="cs-CZ" sz="3000" dirty="0"/>
              <a:t>)	488 800,- Kč</a:t>
            </a:r>
          </a:p>
          <a:p>
            <a:r>
              <a:rPr lang="cs-CZ" sz="3000" dirty="0"/>
              <a:t>Integrace na ISDS, Spisovou službu a Portál Pražana. 		422 880,- Kč</a:t>
            </a:r>
          </a:p>
          <a:p>
            <a:r>
              <a:rPr lang="cs-CZ" sz="3000" dirty="0"/>
              <a:t>Implementace výměny dat se stávajícím IS FP (ASD SW) 	195 360,- Kč</a:t>
            </a:r>
          </a:p>
          <a:p>
            <a:endParaRPr lang="cs-CZ" sz="3400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cs-CZ" sz="3600" b="1" u="sng" dirty="0"/>
              <a:t>Termín dodání:   2.8.2021</a:t>
            </a:r>
          </a:p>
          <a:p>
            <a:r>
              <a:rPr lang="cs-CZ" sz="3000" dirty="0"/>
              <a:t>Proces schvalování</a:t>
            </a:r>
          </a:p>
          <a:p>
            <a:pPr lvl="1"/>
            <a:r>
              <a:rPr lang="cs-CZ" sz="3100" dirty="0"/>
              <a:t>26.3.2021 Řídící výbor schválil realizaci projektu formulářů</a:t>
            </a:r>
          </a:p>
          <a:p>
            <a:pPr lvl="1"/>
            <a:r>
              <a:rPr lang="cs-CZ" sz="3100" dirty="0"/>
              <a:t>6.5.2021 Revize projektu </a:t>
            </a:r>
            <a:r>
              <a:rPr lang="cs-CZ" sz="3100" dirty="0" err="1"/>
              <a:t>DataHUB</a:t>
            </a:r>
            <a:r>
              <a:rPr lang="cs-CZ" sz="3100" dirty="0"/>
              <a:t> a náhradní řešení</a:t>
            </a:r>
          </a:p>
          <a:p>
            <a:pPr lvl="1"/>
            <a:r>
              <a:rPr lang="cs-CZ" sz="3100" dirty="0"/>
              <a:t>27.5.2021 Upravená nabídka schválená Výborem pro ICT</a:t>
            </a:r>
          </a:p>
          <a:p>
            <a:pPr lvl="1"/>
            <a:r>
              <a:rPr lang="cs-CZ" sz="3100" dirty="0"/>
              <a:t>2.6.2021 TISK připravený na Radu</a:t>
            </a:r>
          </a:p>
          <a:p>
            <a:pPr lvl="1"/>
            <a:r>
              <a:rPr lang="cs-CZ" sz="3100" dirty="0"/>
              <a:t>21.6.2021 Schválení Tisku Radou</a:t>
            </a:r>
          </a:p>
          <a:p>
            <a:pPr marL="228600" lvl="1">
              <a:spcBef>
                <a:spcPts val="1000"/>
              </a:spcBef>
            </a:pPr>
            <a:r>
              <a:rPr lang="cs-CZ" sz="3000" dirty="0"/>
              <a:t>Testování 14.7.-23.7.2021</a:t>
            </a:r>
          </a:p>
          <a:p>
            <a:pPr marL="228600" lvl="1">
              <a:spcBef>
                <a:spcPts val="1000"/>
              </a:spcBef>
            </a:pPr>
            <a:r>
              <a:rPr lang="cs-CZ" sz="3000" dirty="0"/>
              <a:t>Nasazení 2.8.2021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60BE6F6-16B3-CB42-9A7B-6903D340E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443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9A77D1-E145-694A-80E8-F8FBC9D4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01429"/>
            <a:ext cx="9144000" cy="1077020"/>
          </a:xfrm>
        </p:spPr>
        <p:txBody>
          <a:bodyPr>
            <a:normAutofit fontScale="90000"/>
          </a:bodyPr>
          <a:lstStyle/>
          <a:p>
            <a:r>
              <a:rPr lang="cs-CZ" dirty="0"/>
              <a:t>Smluvní zabezpečení  - </a:t>
            </a:r>
            <a:r>
              <a:rPr lang="cs-CZ" dirty="0" err="1"/>
              <a:t>Servodata</a:t>
            </a:r>
            <a:r>
              <a:rPr lang="cs-CZ" dirty="0"/>
              <a:t> (ASD): IS Finanční podpory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A4BAB0-6CE3-B148-9BDF-C6D12AF42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447800"/>
            <a:ext cx="8867776" cy="5045075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cs-CZ" sz="2925" u="sng" dirty="0"/>
              <a:t>Smluvně zajištěna funkčnost i rozšířená </a:t>
            </a:r>
            <a:r>
              <a:rPr lang="cs-CZ" sz="2900" u="sng" dirty="0"/>
              <a:t>podpora </a:t>
            </a:r>
            <a:r>
              <a:rPr lang="cs-CZ" sz="1900" dirty="0">
                <a:cs typeface="Times New Roman" panose="02020603050405020304" pitchFamily="18" charset="0"/>
              </a:rPr>
              <a:t>(Dodatek č.1 na rozšířenou podporu až do výše 2.000.000 Kč bez DPH, tj. max 222 celých člověkodnů, cena bude hrazena za vyžádanou činnost v rámci Rozšířené podpory a skutečně poskytnuté člověkodny, resp. jejich části.)</a:t>
            </a:r>
          </a:p>
          <a:p>
            <a:pPr algn="just">
              <a:lnSpc>
                <a:spcPct val="120000"/>
              </a:lnSpc>
            </a:pPr>
            <a:r>
              <a:rPr lang="cs-CZ" sz="2925" u="sng" dirty="0"/>
              <a:t>Zasmluvněna realizace požadavků KUC pro rok 2022 </a:t>
            </a:r>
            <a:r>
              <a:rPr lang="cs-CZ" sz="1900" dirty="0">
                <a:cs typeface="Times New Roman" panose="02020603050405020304" pitchFamily="18" charset="0"/>
              </a:rPr>
              <a:t>„Úprava formuláře žádosti, hodnotícího formuláře, změna modulu Hodnocení a implementace Opatření v oblasti kultury a umění“, odměna v maximální výši 850.500,- Kč bez DPH. Konečná cena bude vzhledem k počtu hodin skutečně vykonané práce při ceně 1.125, - Kč/ 1 hod). Smlouva uzavřena 3.5. 2021.</a:t>
            </a:r>
          </a:p>
          <a:p>
            <a:pPr algn="just">
              <a:lnSpc>
                <a:spcPct val="120000"/>
              </a:lnSpc>
            </a:pPr>
            <a:r>
              <a:rPr lang="cs-CZ" sz="2925" u="sng" dirty="0"/>
              <a:t>Zasmluvněno zajištění integrace na Portál Pražana </a:t>
            </a:r>
            <a:r>
              <a:rPr lang="cs-CZ" sz="1900" dirty="0">
                <a:cs typeface="Times New Roman" panose="02020603050405020304" pitchFamily="18" charset="0"/>
              </a:rPr>
              <a:t>(Vytvoření serverové části rozhraní pro příjem žádostí a další související úpravy na straně aplikace IS PF HMP“, v maximální výši 364.500,- Kč bez DPH. Konečná cena bude dle počtu hodin skutečně vykonané práce při ceně 1.125, - Kč/ hod). Smlouva uzavřena 29.4. 2021.</a:t>
            </a:r>
          </a:p>
          <a:p>
            <a:pPr algn="just"/>
            <a:endParaRPr lang="cs-CZ" sz="1900" dirty="0"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60BE6F6-16B3-CB42-9A7B-6903D340E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71475"/>
            <a:fld id="{8CE8A988-2C98-49A4-91D3-6998055EF9ED}" type="slidenum">
              <a:rPr lang="cs-CZ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371475"/>
              <a:t>4</a:t>
            </a:fld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3948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F17A0A-2A5C-824C-9EB5-0B063407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1015998"/>
          </a:xfrm>
        </p:spPr>
        <p:txBody>
          <a:bodyPr/>
          <a:lstStyle/>
          <a:p>
            <a:r>
              <a:rPr lang="cs-CZ" dirty="0"/>
              <a:t>TISK k projednání v Radě HMP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0DF923E-949F-430D-9523-D928B4712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55" y="1381126"/>
            <a:ext cx="8877508" cy="4752820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B90B337-21E7-2F40-9E1B-601E96E97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273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350C2C-A840-C548-AE26-3B21F703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Harmonogram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7C38EAF-4277-3745-B67D-D93B1BD4E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0" y="1811516"/>
            <a:ext cx="9480391" cy="3589540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AD81451-E637-4844-9F80-4B6334E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A988-2C98-49A4-91D3-6998055EF9E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504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440D8-A651-C147-B9AF-DFFF14DE1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Platforma pro finanční podpory na Portálu Pražana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EDE7470-2D72-1547-808D-BBBBCEE99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8115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0E26BB0-8AE7-CD48-A63E-E422D08AA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75"/>
            <a:ext cx="9906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42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A4F64E9-2E28-8F4C-B009-7745E305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Platforma Portálu Pražana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DEB95F5-4778-7D42-8EB6-100700F99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Formulářová aplikace pro vytváření žádostí </a:t>
            </a:r>
          </a:p>
          <a:p>
            <a:pPr lvl="1"/>
            <a:r>
              <a:rPr lang="cs-CZ" dirty="0"/>
              <a:t>Nahrazuje původní XML602</a:t>
            </a:r>
          </a:p>
          <a:p>
            <a:pPr lvl="1"/>
            <a:r>
              <a:rPr lang="cs-CZ" dirty="0"/>
              <a:t>Inteligentní formuláře zajišťující kontroly na vstupu</a:t>
            </a:r>
          </a:p>
          <a:p>
            <a:pPr lvl="1"/>
            <a:r>
              <a:rPr lang="cs-CZ" dirty="0"/>
              <a:t>Nový design, plně responzivní, nezávislý na prohlížeči</a:t>
            </a:r>
          </a:p>
          <a:p>
            <a:r>
              <a:rPr lang="cs-CZ" dirty="0"/>
              <a:t>Přihlašování</a:t>
            </a:r>
          </a:p>
          <a:p>
            <a:pPr lvl="1"/>
            <a:r>
              <a:rPr lang="cs-CZ" dirty="0"/>
              <a:t>Datové schránky včetně plné integrace</a:t>
            </a:r>
          </a:p>
          <a:p>
            <a:pPr lvl="1"/>
            <a:r>
              <a:rPr lang="cs-CZ" dirty="0"/>
              <a:t>NIA, </a:t>
            </a:r>
            <a:r>
              <a:rPr lang="cs-CZ" dirty="0" err="1"/>
              <a:t>BankID</a:t>
            </a:r>
            <a:r>
              <a:rPr lang="cs-CZ" dirty="0"/>
              <a:t>, digitální úkon (čekáme na schválení DEPO)</a:t>
            </a:r>
          </a:p>
          <a:p>
            <a:r>
              <a:rPr lang="cs-CZ" dirty="0"/>
              <a:t>Integrace</a:t>
            </a:r>
          </a:p>
          <a:p>
            <a:pPr lvl="1"/>
            <a:r>
              <a:rPr lang="cs-CZ" dirty="0"/>
              <a:t>ASD (původní software)</a:t>
            </a:r>
          </a:p>
          <a:p>
            <a:pPr lvl="1"/>
            <a:r>
              <a:rPr lang="cs-CZ" dirty="0"/>
              <a:t>Celostní architektura včetně napojení na GINIS a TED</a:t>
            </a:r>
          </a:p>
          <a:p>
            <a:pPr lvl="1"/>
            <a:r>
              <a:rPr lang="cs-CZ" dirty="0"/>
              <a:t>Vše popsáno v BPMN – plná přenositelnost</a:t>
            </a:r>
          </a:p>
        </p:txBody>
      </p:sp>
    </p:spTree>
    <p:extLst>
      <p:ext uri="{BB962C8B-B14F-4D97-AF65-F5344CB8AC3E}">
        <p14:creationId xmlns:p14="http://schemas.microsoft.com/office/powerpoint/2010/main" val="53444592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2" id="{98B320A8-D136-1242-A6F6-1F3250954A6A}" vid="{5F70254E-DE4B-6543-BEA7-C20A56272248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Office</Template>
  <TotalTime>4727</TotalTime>
  <Words>761</Words>
  <Application>Microsoft Macintosh PowerPoint</Application>
  <PresentationFormat>A4 (210 × 297 mm)</PresentationFormat>
  <Paragraphs>94</Paragraphs>
  <Slides>18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Arial</vt:lpstr>
      <vt:lpstr>Calibri</vt:lpstr>
      <vt:lpstr>Motiv Office</vt:lpstr>
      <vt:lpstr>Prezentace aplikace PowerPoint</vt:lpstr>
      <vt:lpstr>Agenda</vt:lpstr>
      <vt:lpstr>Smluvní zabezpečení OICT</vt:lpstr>
      <vt:lpstr>Smluvní zabezpečení  - Servodata (ASD): IS Finanční podpory</vt:lpstr>
      <vt:lpstr>TISK k projednání v Radě HMP </vt:lpstr>
      <vt:lpstr>Harmonogram</vt:lpstr>
      <vt:lpstr>Platforma pro finanční podpory na Portálu Pražana</vt:lpstr>
      <vt:lpstr>Prezentace aplikace PowerPoint</vt:lpstr>
      <vt:lpstr>Platforma Portálu Pražana</vt:lpstr>
      <vt:lpstr>Realizace formulářů žádostí na Portálu Pražana</vt:lpstr>
      <vt:lpstr>Realizace nových formulářů pro online podání</vt:lpstr>
      <vt:lpstr>Realizace nových formulářů pro online podání - aktuální stav</vt:lpstr>
      <vt:lpstr>Legislativa</vt:lpstr>
      <vt:lpstr>Alternativy</vt:lpstr>
      <vt:lpstr>Ukázka</vt:lpstr>
      <vt:lpstr>Prezentace aplikace PowerPoint</vt:lpstr>
      <vt:lpstr>Bod F</vt:lpstr>
      <vt:lpstr>Bod 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Petr</dc:creator>
  <cp:lastModifiedBy>Petr Jan (MHMP, PRM)</cp:lastModifiedBy>
  <cp:revision>60</cp:revision>
  <cp:lastPrinted>2020-08-17T07:53:42Z</cp:lastPrinted>
  <dcterms:created xsi:type="dcterms:W3CDTF">2020-09-17T07:02:03Z</dcterms:created>
  <dcterms:modified xsi:type="dcterms:W3CDTF">2021-06-02T09:35:30Z</dcterms:modified>
</cp:coreProperties>
</file>