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509" r:id="rId2"/>
    <p:sldId id="511" r:id="rId3"/>
    <p:sldId id="4016" r:id="rId4"/>
    <p:sldId id="4054" r:id="rId5"/>
    <p:sldId id="4017" r:id="rId6"/>
    <p:sldId id="4018" r:id="rId7"/>
    <p:sldId id="510" r:id="rId8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derová Petra (MHMP, PER)" initials="DP(P" lastIdx="4" clrIdx="0">
    <p:extLst>
      <p:ext uri="{19B8F6BF-5375-455C-9EA6-DF929625EA0E}">
        <p15:presenceInfo xmlns:p15="http://schemas.microsoft.com/office/powerpoint/2012/main" userId="S-1-5-21-51522800-1458712415-681445708-27527" providerId="AD"/>
      </p:ext>
    </p:extLst>
  </p:cmAuthor>
  <p:cmAuthor id="2" name="Fuxová Bohuslava (MHMP, KUC)" initials="FB(K" lastIdx="6" clrIdx="1">
    <p:extLst>
      <p:ext uri="{19B8F6BF-5375-455C-9EA6-DF929625EA0E}">
        <p15:presenceInfo xmlns:p15="http://schemas.microsoft.com/office/powerpoint/2012/main" userId="S::m000xm8143@mag.mepnet.cz::17ad80a6-6e3c-4108-b154-e0c96a876f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7C89BC-747C-0D4B-902F-83FB77A1514D}" v="1" dt="2021-03-03T10:03:09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11"/>
    <p:restoredTop sz="95909"/>
  </p:normalViewPr>
  <p:slideViewPr>
    <p:cSldViewPr snapToGrid="0" snapToObjects="1">
      <p:cViewPr varScale="1">
        <p:scale>
          <a:sx n="108" d="100"/>
          <a:sy n="108" d="100"/>
        </p:scale>
        <p:origin x="1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0D296-07AC-4AB6-B3FB-51DFC208D15F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FA00D-AEFD-4BCD-9D58-FE5B93CD0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73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DB496-43AC-4B9B-903F-846E58A1ED22}" type="datetimeFigureOut">
              <a:rPr lang="cs-CZ" smtClean="0"/>
              <a:t>03.03.2021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9C2F3-A1B2-4687-AD89-5DD5648664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455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9C2F3-A1B2-4687-AD89-5DD56486648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41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387B-95FE-40C1-BA14-F0B04916EE8F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4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E186-2BD4-4339-AA68-5FDD44498A16}" type="datetime1">
              <a:rPr lang="cs-CZ" smtClean="0"/>
              <a:t>03.03.2021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92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9453D-026E-4334-8CE9-9B5E38FC1710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998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F24-52B2-4E93-98B8-8ABD98FD0035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08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VÃ½sledek obrÃ¡zku pro logo praha">
            <a:extLst>
              <a:ext uri="{FF2B5EF4-FFF2-40B4-BE49-F238E27FC236}">
                <a16:creationId xmlns:a16="http://schemas.microsoft.com/office/drawing/2014/main" id="{70B8D8DA-9CE5-D942-BCBD-47D22B88A7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9476" y="5969634"/>
            <a:ext cx="640238" cy="62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30761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139497"/>
            <a:ext cx="8543925" cy="632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950026"/>
            <a:ext cx="8543925" cy="17812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ACA1-C529-45A7-BBD2-81D34CA06435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1112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9EC489A7-1C8F-6D43-8AB5-F29138C8904B}"/>
              </a:ext>
            </a:extLst>
          </p:cNvPr>
          <p:cNvSpPr/>
          <p:nvPr userDrawn="1"/>
        </p:nvSpPr>
        <p:spPr>
          <a:xfrm>
            <a:off x="0" y="0"/>
            <a:ext cx="6876288" cy="6858000"/>
          </a:xfrm>
          <a:prstGeom prst="rect">
            <a:avLst/>
          </a:prstGeom>
          <a:solidFill>
            <a:srgbClr val="C81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443522"/>
            <a:ext cx="5528151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552815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35339703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CD057-7B4E-40EB-828E-6B8DF5B0C9B0}" type="datetime1">
              <a:rPr lang="cs-CZ" smtClean="0"/>
              <a:t>03.03.2021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0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5ADB-4CE2-4EAF-9770-812D38EBC2B4}" type="datetime1">
              <a:rPr lang="cs-CZ" smtClean="0"/>
              <a:t>03.03.2021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9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DC5A2-7504-4FB4-9F45-61EAD96227FC}" type="datetime1">
              <a:rPr lang="cs-CZ" smtClean="0"/>
              <a:t>03.03.2021</a:t>
            </a:fld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65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F1AB-E6E4-4541-827F-B1DF3C53BABC}" type="datetime1">
              <a:rPr lang="cs-CZ" smtClean="0"/>
              <a:t>03.03.2021</a:t>
            </a:fld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15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577-D647-4C2F-A0A5-774E29D645D4}" type="datetime1">
              <a:rPr lang="cs-CZ" smtClean="0"/>
              <a:t>03.03.2021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49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1ACA1-C529-45A7-BBD2-81D34CA06435}" type="datetime1">
              <a:rPr lang="cs-CZ" smtClean="0"/>
              <a:t>03.03.2021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8A988-2C98-49A4-91D3-6998055EF9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kern="1200" dirty="0">
          <a:solidFill>
            <a:srgbClr val="C8142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E23695-012E-D743-93E9-17454250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1</a:t>
            </a:fld>
            <a:endParaRPr lang="cs-CZ"/>
          </a:p>
        </p:txBody>
      </p:sp>
      <p:pic>
        <p:nvPicPr>
          <p:cNvPr id="6" name="Picture 2" descr="VÃ½sledek obrÃ¡zku pro logo praha">
            <a:extLst>
              <a:ext uri="{FF2B5EF4-FFF2-40B4-BE49-F238E27FC236}">
                <a16:creationId xmlns:a16="http://schemas.microsoft.com/office/drawing/2014/main" id="{8630E079-0035-E744-B0E2-6B15A22A5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92737" y="5692604"/>
            <a:ext cx="923227" cy="90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 descr="Obsah obrázku budova, exteriér, silnice, ulice&#10;&#10;Popis byl vytvořen automaticky">
            <a:extLst>
              <a:ext uri="{FF2B5EF4-FFF2-40B4-BE49-F238E27FC236}">
                <a16:creationId xmlns:a16="http://schemas.microsoft.com/office/drawing/2014/main" id="{724DDCC2-61ED-402D-87EC-D8946DEE7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05D41719-3E13-8646-A625-A2BBF3EE0DCF}"/>
              </a:ext>
            </a:extLst>
          </p:cNvPr>
          <p:cNvSpPr txBox="1">
            <a:spLocks/>
          </p:cNvSpPr>
          <p:nvPr/>
        </p:nvSpPr>
        <p:spPr>
          <a:xfrm>
            <a:off x="446965" y="520575"/>
            <a:ext cx="6084799" cy="1755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podpory</a:t>
            </a:r>
          </a:p>
          <a:p>
            <a:r>
              <a:rPr lang="cs-C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(Výbor pro kulturu 3.3.2021)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1EFFCD31-0F96-9E42-8252-44220DBF77D5}"/>
              </a:ext>
            </a:extLst>
          </p:cNvPr>
          <p:cNvSpPr txBox="1">
            <a:spLocks/>
          </p:cNvSpPr>
          <p:nvPr/>
        </p:nvSpPr>
        <p:spPr>
          <a:xfrm>
            <a:off x="474397" y="2606915"/>
            <a:ext cx="5275614" cy="12648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Petr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3.3.2021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717146D2-7878-7F47-86BF-7773D803755E}"/>
              </a:ext>
            </a:extLst>
          </p:cNvPr>
          <p:cNvSpPr txBox="1">
            <a:spLocks/>
          </p:cNvSpPr>
          <p:nvPr/>
        </p:nvSpPr>
        <p:spPr>
          <a:xfrm>
            <a:off x="462305" y="6006397"/>
            <a:ext cx="6084799" cy="635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Tento dokument může obsahovat důvěrné informace a je určen výhradně pro potřeby MHMP</a:t>
            </a:r>
          </a:p>
        </p:txBody>
      </p:sp>
    </p:spTree>
    <p:extLst>
      <p:ext uri="{BB962C8B-B14F-4D97-AF65-F5344CB8AC3E}">
        <p14:creationId xmlns:p14="http://schemas.microsoft.com/office/powerpoint/2010/main" val="1129940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0ECA7-AB85-594D-BF22-A27B2DEA8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74829-786E-2546-828C-A95752CAB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Současná situace</a:t>
            </a:r>
          </a:p>
          <a:p>
            <a:r>
              <a:rPr lang="cs-CZ" dirty="0"/>
              <a:t>Analýza rizik</a:t>
            </a:r>
          </a:p>
          <a:p>
            <a:r>
              <a:rPr lang="cs-CZ" dirty="0"/>
              <a:t>Další postup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CC331C-0C62-544B-9400-1FECF9A6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20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AF0A6-1A11-BF47-9583-95CF3567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E74229-094F-EE4F-8576-17DE3B873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Zajištění provozu  systému finančních podpor pro KUC</a:t>
            </a:r>
            <a:endParaRPr lang="cs-CZ" strike="sngStrike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Předpokládá se  nahrazení stávajícího systému pro všechny odbory návazně na dokončení pilotního řešení pro KUC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B6A8C6-A2AA-C940-9637-71F62D694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55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D3516-07F4-E14B-9B48-DC295326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4E568-C0A9-ED4B-B5DB-B9A73E2C4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000" dirty="0"/>
              <a:t>Na Portálu Pražana je dostupná ukázka podání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Do konce dubna bude přihlašování pro právnické i fyzické osoby a digitální úkon. Portál Pražana zajistí:</a:t>
            </a:r>
          </a:p>
          <a:p>
            <a:pPr lvl="1"/>
            <a:r>
              <a:rPr lang="cs-CZ" sz="2600" dirty="0"/>
              <a:t>nahrazení nepodporovaného řešení XML602</a:t>
            </a:r>
          </a:p>
          <a:p>
            <a:pPr lvl="1"/>
            <a:r>
              <a:rPr lang="cs-CZ" sz="2600" dirty="0"/>
              <a:t>příjem žádostí i bez elektronického podpisu se všemi náležitostmi dokladu</a:t>
            </a:r>
          </a:p>
          <a:p>
            <a:pPr lvl="1"/>
            <a:r>
              <a:rPr lang="cs-CZ" sz="2600" dirty="0"/>
              <a:t>umožní příjem žádostí i přes Apple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000" dirty="0"/>
              <a:t>V rámci projektu se v první fázi nová podání napojí na stávající aplikaci, která bude řešit vlastní vyhodnocení</a:t>
            </a:r>
          </a:p>
          <a:p>
            <a:pPr lvl="1"/>
            <a:r>
              <a:rPr lang="cs-CZ" sz="2600" dirty="0"/>
              <a:t>úpravy aplikace u stávajícího dodavatele zajistí odbor IAP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E4BE23-B7BF-C443-A73E-97359DDF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78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349FD-7549-C047-A51E-11FE5C0FA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56595"/>
            <a:ext cx="8543925" cy="952877"/>
          </a:xfrm>
        </p:spPr>
        <p:txBody>
          <a:bodyPr/>
          <a:lstStyle/>
          <a:p>
            <a:r>
              <a:rPr lang="cs-CZ" dirty="0"/>
              <a:t>Registr rizik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C88DB2-8F79-E54F-9F59-B847C70A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5</a:t>
            </a:fld>
            <a:endParaRPr lang="cs-CZ"/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AF6BA3D7-4852-C748-A94C-6C68826F7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171" y="1109472"/>
            <a:ext cx="9371619" cy="527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4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18A49-08D7-204D-95F9-36AF7745B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A0FA8-AED5-D641-96F0-4661351F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476375"/>
            <a:ext cx="8543925" cy="4700588"/>
          </a:xfrm>
        </p:spPr>
        <p:txBody>
          <a:bodyPr/>
          <a:lstStyle/>
          <a:p>
            <a:r>
              <a:rPr lang="cs-CZ" sz="2400" dirty="0"/>
              <a:t>Rizika nesplnění termínu při variantě kompletního řešení k 1.8.2021 jsou příliš vysoká, odbor KUC nemůže zastavit příjem žádostí o finanční podpory</a:t>
            </a:r>
          </a:p>
          <a:p>
            <a:pPr lvl="1"/>
            <a:r>
              <a:rPr lang="cs-CZ" sz="2000" dirty="0"/>
              <a:t>Ředitel odboru IAP Milan Krch nyní zajištuje analýzu v projektu IS Granty pro </a:t>
            </a:r>
            <a:r>
              <a:rPr lang="cs-CZ" sz="2000"/>
              <a:t>doladění konkrétního </a:t>
            </a:r>
            <a:r>
              <a:rPr lang="cs-CZ" sz="2000" dirty="0"/>
              <a:t>zadání</a:t>
            </a:r>
          </a:p>
          <a:p>
            <a:pPr lvl="1"/>
            <a:r>
              <a:rPr lang="cs-CZ" sz="2000" dirty="0"/>
              <a:t>Ředitel odboru IAP Milan Krch zahájil přípravu realizace úprav stávajícího řešení, tak aby bylo dostupné od 1.8.2021</a:t>
            </a:r>
          </a:p>
          <a:p>
            <a:r>
              <a:rPr lang="cs-CZ" sz="2400" dirty="0"/>
              <a:t>Pro příjem žádostí bude použit Portál Pražana ale vlastní hodnocení bude k 1.8.2021 probíhat ještě ve starém systému </a:t>
            </a:r>
          </a:p>
          <a:p>
            <a:r>
              <a:rPr lang="cs-CZ" sz="2400" dirty="0"/>
              <a:t>Na základě analýzy se následně připraví zadání pro poptávku/ výběrové řízení  -  výsledkem bude stanovení ceny a termínu dodání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3A33B4-EA98-6E4B-A457-DC8C1E68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8A988-2C98-49A4-91D3-6998055EF9E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303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20809004-A44B-D74A-9536-4CF97C563563}"/>
              </a:ext>
            </a:extLst>
          </p:cNvPr>
          <p:cNvSpPr/>
          <p:nvPr/>
        </p:nvSpPr>
        <p:spPr>
          <a:xfrm>
            <a:off x="0" y="261607"/>
            <a:ext cx="6876288" cy="6858000"/>
          </a:xfrm>
          <a:prstGeom prst="rect">
            <a:avLst/>
          </a:prstGeom>
          <a:solidFill>
            <a:srgbClr val="C81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A984F01-F3BC-4147-BE8B-D7BD5C969D4C}"/>
              </a:ext>
            </a:extLst>
          </p:cNvPr>
          <p:cNvSpPr txBox="1">
            <a:spLocks/>
          </p:cNvSpPr>
          <p:nvPr/>
        </p:nvSpPr>
        <p:spPr>
          <a:xfrm>
            <a:off x="446965" y="701458"/>
            <a:ext cx="6237299" cy="58949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Děkuji.</a:t>
            </a:r>
          </a:p>
          <a:p>
            <a:endParaRPr lang="cs-CZ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Petr</a:t>
            </a:r>
          </a:p>
          <a:p>
            <a:r>
              <a:rPr 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773 785 404</a:t>
            </a:r>
          </a:p>
          <a:p>
            <a:r>
              <a:rPr 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Mail: </a:t>
            </a:r>
            <a:r>
              <a:rPr lang="cs-CZ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jan.petr@praha.eu</a:t>
            </a:r>
            <a:endParaRPr lang="cs-CZ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VÃ½sledek obrÃ¡zku pro logo praha">
            <a:extLst>
              <a:ext uri="{FF2B5EF4-FFF2-40B4-BE49-F238E27FC236}">
                <a16:creationId xmlns:a16="http://schemas.microsoft.com/office/drawing/2014/main" id="{9122E54A-EF6F-A943-8CD7-4CCE4B4D0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92737" y="5692604"/>
            <a:ext cx="923227" cy="90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444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98B320A8-D136-1242-A6F6-1F3250954A6A}" vid="{5F70254E-DE4B-6543-BEA7-C20A5627224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Office</Template>
  <TotalTime>7686</TotalTime>
  <Words>252</Words>
  <Application>Microsoft Macintosh PowerPoint</Application>
  <PresentationFormat>A4 (210 × 297 mm)</PresentationFormat>
  <Paragraphs>40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Office</vt:lpstr>
      <vt:lpstr>Prezentace aplikace PowerPoint</vt:lpstr>
      <vt:lpstr>Agenda</vt:lpstr>
      <vt:lpstr>Předmět projektu</vt:lpstr>
      <vt:lpstr>Stav projektu</vt:lpstr>
      <vt:lpstr>Registr rizik</vt:lpstr>
      <vt:lpstr>Další postup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Petr</dc:creator>
  <cp:lastModifiedBy>Jan Petr</cp:lastModifiedBy>
  <cp:revision>30</cp:revision>
  <cp:lastPrinted>2020-08-17T07:53:42Z</cp:lastPrinted>
  <dcterms:created xsi:type="dcterms:W3CDTF">2020-09-17T07:02:03Z</dcterms:created>
  <dcterms:modified xsi:type="dcterms:W3CDTF">2021-03-03T11:38:22Z</dcterms:modified>
</cp:coreProperties>
</file>