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7"/>
  </p:notesMasterIdLst>
  <p:sldIdLst>
    <p:sldId id="274" r:id="rId2"/>
    <p:sldId id="273" r:id="rId3"/>
    <p:sldId id="275" r:id="rId4"/>
    <p:sldId id="260" r:id="rId5"/>
    <p:sldId id="261" r:id="rId6"/>
    <p:sldId id="262" r:id="rId7"/>
    <p:sldId id="263" r:id="rId8"/>
    <p:sldId id="264" r:id="rId9"/>
    <p:sldId id="266" r:id="rId10"/>
    <p:sldId id="267" r:id="rId11"/>
    <p:sldId id="268" r:id="rId12"/>
    <p:sldId id="269" r:id="rId13"/>
    <p:sldId id="271" r:id="rId14"/>
    <p:sldId id="272" r:id="rId15"/>
    <p:sldId id="276" r:id="rId16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2" roundtripDataSignature="AMtx7mhtXxJMxcY31TG1qRxCrtdfOA+oC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43"/>
  </p:normalViewPr>
  <p:slideViewPr>
    <p:cSldViewPr snapToGrid="0" snapToObjects="1">
      <p:cViewPr varScale="1">
        <p:scale>
          <a:sx n="76" d="100"/>
          <a:sy n="76" d="100"/>
        </p:scale>
        <p:origin x="216" y="5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2" name="Google Shape;8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652758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70" name="Google Shape;170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89" name="Google Shape;189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97" name="Google Shape;197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12" name="Google Shape;11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19" name="Google Shape;11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26" name="Google Shape;126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1" name="Google Shape;131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8" name="Google Shape;138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51" name="Google Shape;151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57" name="Google Shape;157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64" name="Google Shape;164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Úvodní snímek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0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30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dpis a svislý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9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vislý nadpis a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40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40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dpis a obsah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Záhlaví oddílu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32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2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va obsahy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3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3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33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rovnání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34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34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34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34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34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Jenom nadpis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3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ázdný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sah s titulkem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7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37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rázek s titulkem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8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38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3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3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2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vizetance.org/" TargetMode="External"/><Relationship Id="rId2" Type="http://schemas.openxmlformats.org/officeDocument/2006/relationships/hyperlink" Target="https://tanecpraha.org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Yvona.kreuzmannova@tanecpraha.eu" TargetMode="External"/><Relationship Id="rId4" Type="http://schemas.openxmlformats.org/officeDocument/2006/relationships/hyperlink" Target="http://czaf.cz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g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>
            <a:alpha val="2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40EE23F-56AA-5847-A43B-2221AD97CF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>
                <a:latin typeface="+mn-lt"/>
              </a:rPr>
              <a:t>Dům tance - Dancehouse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86F8A953-283A-3544-A276-3E16E94240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4300" indent="0">
              <a:buNone/>
            </a:pPr>
            <a:r>
              <a:rPr lang="cs-CZ" dirty="0">
                <a:latin typeface="+mn-lt"/>
              </a:rPr>
              <a:t>Prezentace záměru </a:t>
            </a:r>
          </a:p>
          <a:p>
            <a:pPr marL="114300" indent="0">
              <a:buNone/>
            </a:pPr>
            <a:r>
              <a:rPr lang="cs-CZ" dirty="0">
                <a:latin typeface="+mn-lt"/>
              </a:rPr>
              <a:t>prvního skutečného Domu tance v ČR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pPr marL="114300" indent="0" algn="r">
              <a:buNone/>
            </a:pPr>
            <a:r>
              <a:rPr lang="cs-CZ" dirty="0">
                <a:latin typeface="+mn-lt"/>
              </a:rPr>
              <a:t>Praha, leden 2021</a:t>
            </a:r>
          </a:p>
        </p:txBody>
      </p:sp>
      <p:pic>
        <p:nvPicPr>
          <p:cNvPr id="5" name="Google Shape;87;p4">
            <a:extLst>
              <a:ext uri="{FF2B5EF4-FFF2-40B4-BE49-F238E27FC236}">
                <a16:creationId xmlns:a16="http://schemas.microsoft.com/office/drawing/2014/main" id="{197E7377-BF79-1D48-BED5-47583F4C4F52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804279" y="6257097"/>
            <a:ext cx="1387721" cy="60090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B3A6A66A-C8D3-9B43-9FF7-0B169603BC0F}"/>
              </a:ext>
            </a:extLst>
          </p:cNvPr>
          <p:cNvSpPr txBox="1"/>
          <p:nvPr/>
        </p:nvSpPr>
        <p:spPr>
          <a:xfrm>
            <a:off x="643467" y="6346112"/>
            <a:ext cx="48598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/>
              <a:t>© Mgr. Yvona Kreuzmannová</a:t>
            </a:r>
          </a:p>
        </p:txBody>
      </p:sp>
    </p:spTree>
    <p:extLst>
      <p:ext uri="{BB962C8B-B14F-4D97-AF65-F5344CB8AC3E}">
        <p14:creationId xmlns:p14="http://schemas.microsoft.com/office/powerpoint/2010/main" val="37608022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>
            <a:alpha val="23000"/>
          </a:schemeClr>
        </a:solidFill>
        <a:effectLst/>
      </p:bgPr>
    </p:bg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9"/>
          <p:cNvSpPr/>
          <p:nvPr/>
        </p:nvSpPr>
        <p:spPr>
          <a:xfrm>
            <a:off x="0" y="377886"/>
            <a:ext cx="12192000" cy="61022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0" name="Google Shape;160;p19" descr="Obsah obrázku interiér, budova, strop, kuchyně&#10;&#10;Popis byl vytvořen automaticky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67000" y="0"/>
            <a:ext cx="6858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804279" y="6257097"/>
            <a:ext cx="1387721" cy="6009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>
            <a:alpha val="23000"/>
          </a:schemeClr>
        </a:solidFill>
        <a:effectLst/>
      </p:bgPr>
    </p:bg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04279" y="6257097"/>
            <a:ext cx="1387721" cy="6009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41" descr="Obsah obrázku interiér, budova, vsedě, stůl&#10;&#10;Popis byl vytvořen automaticky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667000" y="0"/>
            <a:ext cx="6858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>
            <a:alpha val="23000"/>
          </a:schemeClr>
        </a:solidFill>
        <a:effectLst/>
      </p:bgPr>
    </p:bg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0"/>
          <p:cNvSpPr/>
          <p:nvPr/>
        </p:nvSpPr>
        <p:spPr>
          <a:xfrm>
            <a:off x="0" y="376310"/>
            <a:ext cx="12192000" cy="61053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3" name="Google Shape;173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04279" y="6257097"/>
            <a:ext cx="1387721" cy="6009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20" descr="Obsah obrázku budova, cihla, kov, kámen&#10;&#10;Popis byl vytvořen automaticky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667000" y="0"/>
            <a:ext cx="6858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>
            <a:alpha val="23000"/>
          </a:schemeClr>
        </a:solidFill>
        <a:effectLst/>
      </p:bgPr>
    </p:bg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6"/>
          <p:cNvSpPr txBox="1">
            <a:spLocks noGrp="1"/>
          </p:cNvSpPr>
          <p:nvPr>
            <p:ph type="title"/>
          </p:nvPr>
        </p:nvSpPr>
        <p:spPr>
          <a:xfrm>
            <a:off x="838200" y="1"/>
            <a:ext cx="10515600" cy="27770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rPr lang="cs-CZ" sz="2800" b="1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K podpoře Domu tance na Žižkově se připojilo přes 20 českých kulturních organizací a umělců, kteří reprezentují další desítky/stovky výkonných umělců, produkčních, PR a technických profesí:</a:t>
            </a:r>
            <a:br>
              <a:rPr lang="cs-CZ" sz="24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cs-CZ" sz="24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br>
              <a:rPr lang="cs-CZ" sz="24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endParaRPr sz="24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" name="Google Shape;192;p26"/>
          <p:cNvSpPr txBox="1"/>
          <p:nvPr/>
        </p:nvSpPr>
        <p:spPr>
          <a:xfrm>
            <a:off x="6178225" y="1870875"/>
            <a:ext cx="5804700" cy="5135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lang="cs-CZ" sz="1900" b="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Tomáš </a:t>
            </a:r>
            <a:r>
              <a:rPr lang="cs-CZ" sz="1900" b="0" i="0" u="none" strike="noStrike" cap="none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Janypka</a:t>
            </a:r>
            <a:endParaRPr sz="1900" b="0" i="0" u="none" strike="noStrike" cap="none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lang="cs-CZ" sz="1900" b="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Věrka </a:t>
            </a:r>
            <a:r>
              <a:rPr lang="cs-CZ" sz="1900" b="0" i="0" u="none" strike="noStrike" cap="none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Ondrašíková</a:t>
            </a:r>
            <a:endParaRPr sz="1900" b="0" i="0" u="none" strike="noStrike" cap="none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lang="cs-CZ" sz="1900" b="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Ostružina / Barbora Látalová a kol.</a:t>
            </a:r>
            <a:endParaRPr sz="1900" b="0" i="0" u="none" strike="noStrike" cap="none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lang="cs-CZ" sz="1900" b="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Tereza Ondrová a Petra </a:t>
            </a:r>
            <a:r>
              <a:rPr lang="cs-CZ" sz="1900" b="0" i="0" u="none" strike="noStrike" cap="none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Tejnorová</a:t>
            </a:r>
            <a:r>
              <a:rPr lang="cs-CZ" sz="1900" b="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900" b="0" i="0" u="none" strike="noStrike" cap="none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lang="cs-CZ" sz="1900" b="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Pulsar / Honza Malík, Michal Záhora, </a:t>
            </a:r>
            <a:br>
              <a:rPr lang="cs-CZ" sz="1900" b="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cs-CZ" sz="1900" b="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Tereza Krčálová</a:t>
            </a:r>
            <a:endParaRPr sz="1900" b="0" i="0" u="none" strike="noStrike" cap="none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lang="cs-CZ" sz="1900" b="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SE.S.TA / Marie </a:t>
            </a:r>
            <a:r>
              <a:rPr lang="cs-CZ" sz="1900" b="0" i="0" u="none" strike="noStrike" cap="none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Kinsky</a:t>
            </a:r>
            <a:r>
              <a:rPr lang="cs-CZ" sz="1900" b="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a kol.</a:t>
            </a:r>
            <a:endParaRPr sz="1900" b="0" i="0" u="none" strike="noStrike" cap="none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lang="cs-CZ" sz="1900" b="0" i="0" u="none" strike="noStrike" cap="none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Spitfire</a:t>
            </a:r>
            <a:r>
              <a:rPr lang="cs-CZ" sz="1900" b="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cs-CZ" sz="1900" b="0" i="0" u="none" strike="noStrike" cap="none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Company</a:t>
            </a:r>
            <a:r>
              <a:rPr lang="cs-CZ" sz="1900" b="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/ Petr Boháč a kol.</a:t>
            </a:r>
            <a:endParaRPr sz="1900" b="0" i="0" u="none" strike="noStrike" cap="none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lang="cs-CZ" sz="1900" b="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SPOLK / Ester Trčková, Žaneta Musilová, </a:t>
            </a:r>
            <a:br>
              <a:rPr lang="cs-CZ" sz="1900" b="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cs-CZ" sz="1900" b="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Kateřina Jabůrková, David Králík, Adam Kmenta</a:t>
            </a:r>
            <a:endParaRPr sz="1900" b="0" i="0" u="none" strike="noStrike" cap="none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lang="cs-CZ" sz="1900" b="0" i="0" u="none" strike="noStrike" cap="none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tYhle</a:t>
            </a:r>
            <a:r>
              <a:rPr lang="cs-CZ" sz="1900" b="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/ </a:t>
            </a:r>
            <a:r>
              <a:rPr lang="cs-CZ" sz="1900" b="0" i="0" u="none" strike="noStrike" cap="none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Florent</a:t>
            </a:r>
            <a:r>
              <a:rPr lang="cs-CZ" sz="1900" b="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cs-CZ" sz="1900" b="0" i="0" u="none" strike="noStrike" cap="none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Golfier</a:t>
            </a:r>
            <a:r>
              <a:rPr lang="cs-CZ" sz="1900" b="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, Marie </a:t>
            </a:r>
            <a:r>
              <a:rPr lang="cs-CZ" sz="1900" b="0" i="0" u="none" strike="noStrike" cap="none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Gourdain</a:t>
            </a:r>
            <a:r>
              <a:rPr lang="cs-CZ" sz="1900" b="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, Lukáš </a:t>
            </a:r>
            <a:br>
              <a:rPr lang="cs-CZ" sz="1900" b="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cs-CZ" sz="1900" b="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Karásek, Zuzana Režná</a:t>
            </a:r>
            <a:endParaRPr sz="1900" b="0" i="0" u="none" strike="noStrike" cap="none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lang="cs-CZ" sz="1900" b="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Zóna, </a:t>
            </a:r>
            <a:r>
              <a:rPr lang="cs-CZ" sz="1900" b="0" i="0" u="none" strike="noStrike" cap="none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z.s</a:t>
            </a:r>
            <a:r>
              <a:rPr lang="cs-CZ" sz="1900" b="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. / Tereza a Tomáš </a:t>
            </a:r>
            <a:r>
              <a:rPr lang="cs-CZ" sz="1900" b="0" i="0" u="none" strike="noStrike" cap="none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Kerle</a:t>
            </a:r>
            <a:endParaRPr lang="cs-CZ" sz="1900" b="0" i="0" u="none" strike="noStrike" cap="none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lang="cs-CZ" sz="1900" dirty="0">
                <a:solidFill>
                  <a:schemeClr val="tx1"/>
                </a:solidFill>
              </a:rPr>
              <a:t>Taneční centrum Praha a další</a:t>
            </a:r>
            <a:endParaRPr sz="1900" b="0" i="0" u="none" strike="noStrike" cap="none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9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" name="Google Shape;193;p26"/>
          <p:cNvSpPr txBox="1"/>
          <p:nvPr/>
        </p:nvSpPr>
        <p:spPr>
          <a:xfrm>
            <a:off x="719150" y="1942625"/>
            <a:ext cx="6096000" cy="47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lang="cs-CZ" sz="1900" b="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Kreativní Praha / IPR</a:t>
            </a:r>
            <a:endParaRPr sz="1900" b="0" i="0" u="none" strike="noStrike" cap="none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lang="cs-CZ" sz="1900" b="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Vize tance </a:t>
            </a:r>
            <a:endParaRPr sz="1900" b="0" i="0" u="none" strike="noStrike" cap="none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lang="cs-CZ" sz="1900" b="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Nová síť / Adriana Světlíková a kol.</a:t>
            </a:r>
            <a:endParaRPr sz="1900" b="0" i="0" u="none" strike="noStrike" cap="none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lang="cs-CZ" sz="1900" b="0" i="0" u="none" strike="noStrike" cap="none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Cirqueon</a:t>
            </a:r>
            <a:endParaRPr sz="1900" b="0" i="0" u="none" strike="noStrike" cap="none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lang="cs-CZ" sz="1900" b="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420PEOPLE / Václav Kuneš</a:t>
            </a:r>
            <a:endParaRPr sz="1900" b="0" i="0" u="none" strike="noStrike" cap="none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lang="cs-CZ" sz="1900" b="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Studio ALTA / Lucia </a:t>
            </a:r>
            <a:r>
              <a:rPr lang="cs-CZ" sz="1900" b="0" i="0" u="none" strike="noStrike" cap="none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Kašiarová</a:t>
            </a:r>
            <a:r>
              <a:rPr lang="cs-CZ" sz="1900" b="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a kol.</a:t>
            </a:r>
            <a:endParaRPr sz="1900" b="0" i="0" u="none" strike="noStrike" cap="none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lang="cs-CZ" sz="1900" b="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Lenka Kniha Bartůňková / FARO </a:t>
            </a:r>
            <a:r>
              <a:rPr lang="cs-CZ" sz="1900" b="0" i="0" u="none" strike="noStrike" cap="none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moving</a:t>
            </a:r>
            <a:r>
              <a:rPr lang="cs-CZ" sz="1900" b="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cs-CZ" sz="1900" b="0" i="0" u="none" strike="noStrike" cap="none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space</a:t>
            </a:r>
            <a:r>
              <a:rPr lang="cs-CZ" sz="1900" b="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900" b="0" i="0" u="none" strike="noStrike" cap="none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lang="cs-CZ" sz="1900" b="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Sabina Bočková / </a:t>
            </a:r>
            <a:r>
              <a:rPr lang="cs-CZ" sz="1900" b="0" i="0" u="none" strike="noStrike" cap="none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POCKetArt</a:t>
            </a:r>
            <a:endParaRPr sz="1900" b="0" i="0" u="none" strike="noStrike" cap="none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lang="cs-CZ" sz="1900" b="0" i="0" u="none" strike="noStrike" cap="none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CreWcollective</a:t>
            </a:r>
            <a:r>
              <a:rPr lang="cs-CZ" sz="1900" b="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900" b="0" i="0" u="none" strike="noStrike" cap="none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lang="cs-CZ" sz="1900" b="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Viktor Černický a kol. </a:t>
            </a:r>
            <a:endParaRPr sz="1900" b="0" i="0" u="none" strike="noStrike" cap="none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lang="cs-CZ" sz="1900" b="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Mirka Eliášová a kol.</a:t>
            </a:r>
            <a:endParaRPr sz="1900" b="0" i="0" u="none" strike="noStrike" cap="none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lang="cs-CZ" sz="1900" b="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Farma v jeskyni / Viliam </a:t>
            </a:r>
            <a:r>
              <a:rPr lang="cs-CZ" sz="1900" b="0" i="0" u="none" strike="noStrike" cap="none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Dočolomanský</a:t>
            </a:r>
            <a:endParaRPr sz="1900" b="0" i="0" u="none" strike="noStrike" cap="none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lang="cs-CZ" sz="1900" b="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Tereza Hradilková (</a:t>
            </a:r>
            <a:r>
              <a:rPr lang="cs-CZ" sz="1900" b="0" i="0" u="none" strike="noStrike" cap="none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Lenerová</a:t>
            </a:r>
            <a:r>
              <a:rPr lang="cs-CZ" sz="1900" b="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sz="1900" b="0" i="0" u="none" strike="noStrike" cap="none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9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4" name="Google Shape;194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04279" y="6257097"/>
            <a:ext cx="1387721" cy="6009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>
            <a:alpha val="23000"/>
          </a:schemeClr>
        </a:solidFill>
        <a:effectLst/>
      </p:bgPr>
    </p:bg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43"/>
          <p:cNvSpPr txBox="1">
            <a:spLocks noGrp="1"/>
          </p:cNvSpPr>
          <p:nvPr>
            <p:ph type="title"/>
          </p:nvPr>
        </p:nvSpPr>
        <p:spPr>
          <a:xfrm>
            <a:off x="327990" y="228601"/>
            <a:ext cx="11400184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cs-CZ" sz="2420" b="1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Odhad nákladů na rekonstrukci budovy – výpočet pomocí cenového ukazatele</a:t>
            </a:r>
            <a:br>
              <a:rPr lang="cs-CZ" sz="2420" b="1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</a:br>
            <a:endParaRPr sz="2420" b="1" dirty="0">
              <a:solidFill>
                <a:schemeClr val="tx1"/>
              </a:solidFill>
            </a:endParaRPr>
          </a:p>
        </p:txBody>
      </p:sp>
      <p:sp>
        <p:nvSpPr>
          <p:cNvPr id="200" name="Google Shape;200;p43"/>
          <p:cNvSpPr txBox="1">
            <a:spLocks noGrp="1"/>
          </p:cNvSpPr>
          <p:nvPr>
            <p:ph type="body" idx="1"/>
          </p:nvPr>
        </p:nvSpPr>
        <p:spPr>
          <a:xfrm>
            <a:off x="327990" y="581644"/>
            <a:ext cx="11864100" cy="620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</a:pPr>
            <a:r>
              <a:rPr lang="cs-CZ" sz="1600" dirty="0">
                <a:solidFill>
                  <a:schemeClr val="tx1"/>
                </a:solidFill>
                <a:latin typeface="+mn-lt"/>
                <a:ea typeface="Arial"/>
                <a:cs typeface="Arial"/>
                <a:sym typeface="Arial"/>
              </a:rPr>
              <a:t>  Obestavěný objem budovy:								11436 m</a:t>
            </a:r>
            <a:r>
              <a:rPr lang="cs-CZ" sz="1600" baseline="30000" dirty="0">
                <a:solidFill>
                  <a:schemeClr val="tx1"/>
                </a:solidFill>
                <a:latin typeface="+mn-lt"/>
                <a:ea typeface="Arial"/>
                <a:cs typeface="Arial"/>
                <a:sym typeface="Arial"/>
              </a:rPr>
              <a:t>3</a:t>
            </a:r>
            <a:r>
              <a:rPr lang="cs-CZ" sz="1600" dirty="0">
                <a:solidFill>
                  <a:schemeClr val="tx1"/>
                </a:solidFill>
                <a:latin typeface="+mn-lt"/>
                <a:ea typeface="Arial"/>
                <a:cs typeface="Arial"/>
                <a:sym typeface="Arial"/>
              </a:rPr>
              <a:t> </a:t>
            </a:r>
            <a:endParaRPr sz="1600" dirty="0">
              <a:solidFill>
                <a:schemeClr val="tx1"/>
              </a:solidFill>
              <a:latin typeface="+mn-lt"/>
              <a:ea typeface="Arial"/>
              <a:cs typeface="Arial"/>
              <a:sym typeface="Arial"/>
            </a:endParaRPr>
          </a:p>
          <a:p>
            <a:pPr marL="0" lvl="0" indent="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</a:pPr>
            <a:r>
              <a:rPr lang="cs-CZ" sz="1600" dirty="0">
                <a:solidFill>
                  <a:schemeClr val="tx1"/>
                </a:solidFill>
                <a:latin typeface="+mn-lt"/>
                <a:ea typeface="Arial"/>
                <a:cs typeface="Arial"/>
                <a:sym typeface="Arial"/>
              </a:rPr>
              <a:t>   Odhadovaná cena za obestavěný m</a:t>
            </a:r>
            <a:r>
              <a:rPr lang="cs-CZ" sz="1600" baseline="30000" dirty="0">
                <a:solidFill>
                  <a:schemeClr val="tx1"/>
                </a:solidFill>
                <a:latin typeface="+mn-lt"/>
                <a:ea typeface="Arial"/>
                <a:cs typeface="Arial"/>
                <a:sym typeface="Arial"/>
              </a:rPr>
              <a:t>3</a:t>
            </a:r>
            <a:r>
              <a:rPr lang="cs-CZ" sz="1600" dirty="0">
                <a:solidFill>
                  <a:schemeClr val="tx1"/>
                </a:solidFill>
                <a:latin typeface="+mn-lt"/>
                <a:ea typeface="Arial"/>
                <a:cs typeface="Arial"/>
                <a:sym typeface="Arial"/>
              </a:rPr>
              <a:t>:							6800 Kč/m</a:t>
            </a:r>
            <a:r>
              <a:rPr lang="cs-CZ" sz="1600" baseline="30000" dirty="0">
                <a:solidFill>
                  <a:schemeClr val="tx1"/>
                </a:solidFill>
                <a:latin typeface="+mn-lt"/>
                <a:ea typeface="Arial"/>
                <a:cs typeface="Arial"/>
                <a:sym typeface="Arial"/>
              </a:rPr>
              <a:t>3 *</a:t>
            </a:r>
            <a:endParaRPr sz="1600" dirty="0">
              <a:solidFill>
                <a:schemeClr val="tx1"/>
              </a:solidFill>
              <a:latin typeface="+mn-lt"/>
              <a:ea typeface="Arial"/>
              <a:cs typeface="Arial"/>
              <a:sym typeface="Arial"/>
            </a:endParaRPr>
          </a:p>
          <a:p>
            <a:pPr marL="0" lvl="0" indent="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</a:pPr>
            <a:r>
              <a:rPr lang="cs-CZ" sz="1600" dirty="0">
                <a:solidFill>
                  <a:schemeClr val="tx1"/>
                </a:solidFill>
                <a:latin typeface="+mn-lt"/>
                <a:ea typeface="Arial"/>
                <a:cs typeface="Arial"/>
                <a:sym typeface="Arial"/>
              </a:rPr>
              <a:t>   Základní stavební náklady:					11436 </a:t>
            </a:r>
            <a:r>
              <a:rPr lang="cs-CZ" sz="1600" dirty="0" err="1">
                <a:solidFill>
                  <a:schemeClr val="tx1"/>
                </a:solidFill>
                <a:latin typeface="+mn-lt"/>
                <a:ea typeface="Arial"/>
                <a:cs typeface="Arial"/>
                <a:sym typeface="Arial"/>
              </a:rPr>
              <a:t>x</a:t>
            </a:r>
            <a:r>
              <a:rPr lang="cs-CZ" sz="1600" dirty="0">
                <a:solidFill>
                  <a:schemeClr val="tx1"/>
                </a:solidFill>
                <a:latin typeface="+mn-lt"/>
                <a:ea typeface="Arial"/>
                <a:cs typeface="Arial"/>
                <a:sym typeface="Arial"/>
              </a:rPr>
              <a:t> 6800 = cca 	78 mil Kč</a:t>
            </a:r>
            <a:endParaRPr sz="1600" dirty="0">
              <a:solidFill>
                <a:schemeClr val="tx1"/>
              </a:solidFill>
              <a:latin typeface="+mn-lt"/>
              <a:ea typeface="Arial"/>
              <a:cs typeface="Arial"/>
              <a:sym typeface="Arial"/>
            </a:endParaRPr>
          </a:p>
          <a:p>
            <a:pPr marL="0" lvl="0" indent="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</a:pPr>
            <a:r>
              <a:rPr lang="cs-CZ" sz="1600" dirty="0">
                <a:solidFill>
                  <a:schemeClr val="tx1"/>
                </a:solidFill>
                <a:latin typeface="+mn-lt"/>
                <a:ea typeface="Arial"/>
                <a:cs typeface="Arial"/>
                <a:sym typeface="Arial"/>
              </a:rPr>
              <a:t>    </a:t>
            </a:r>
            <a:endParaRPr sz="800" dirty="0">
              <a:solidFill>
                <a:schemeClr val="tx1"/>
              </a:solidFill>
              <a:latin typeface="+mn-lt"/>
            </a:endParaRPr>
          </a:p>
          <a:p>
            <a:pPr marL="0" lvl="0" indent="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</a:pPr>
            <a:r>
              <a:rPr lang="cs-CZ" sz="1600" dirty="0">
                <a:solidFill>
                  <a:schemeClr val="tx1"/>
                </a:solidFill>
                <a:latin typeface="+mn-lt"/>
                <a:ea typeface="Arial"/>
                <a:cs typeface="Arial"/>
                <a:sym typeface="Arial"/>
              </a:rPr>
              <a:t>Úprava nového vstupu, propojení na cyklostezku:						11 mil Kč</a:t>
            </a:r>
            <a:endParaRPr dirty="0">
              <a:solidFill>
                <a:schemeClr val="tx1"/>
              </a:solidFill>
              <a:latin typeface="+mn-lt"/>
            </a:endParaRPr>
          </a:p>
          <a:p>
            <a:pPr marL="114300" lvl="0" indent="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cs-CZ" sz="1600" dirty="0">
                <a:solidFill>
                  <a:schemeClr val="tx1"/>
                </a:solidFill>
                <a:latin typeface="+mn-lt"/>
                <a:ea typeface="Arial"/>
                <a:cs typeface="Arial"/>
                <a:sym typeface="Arial"/>
              </a:rPr>
              <a:t>Stavební náklady celkem</a:t>
            </a:r>
            <a:r>
              <a:rPr lang="cs-CZ" sz="1600" b="1" dirty="0">
                <a:solidFill>
                  <a:schemeClr val="tx1"/>
                </a:solidFill>
                <a:latin typeface="+mn-lt"/>
                <a:ea typeface="Arial"/>
                <a:cs typeface="Arial"/>
                <a:sym typeface="Arial"/>
              </a:rPr>
              <a:t>								89 mil Kč</a:t>
            </a:r>
            <a:endParaRPr sz="1600" dirty="0">
              <a:solidFill>
                <a:schemeClr val="tx1"/>
              </a:solidFill>
              <a:latin typeface="+mn-lt"/>
              <a:ea typeface="Arial"/>
              <a:cs typeface="Arial"/>
              <a:sym typeface="Arial"/>
            </a:endParaRPr>
          </a:p>
          <a:p>
            <a:pPr marL="114300" lvl="0" indent="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cs-CZ" sz="1600" dirty="0">
                <a:solidFill>
                  <a:schemeClr val="tx1"/>
                </a:solidFill>
                <a:latin typeface="+mn-lt"/>
                <a:ea typeface="Arial"/>
                <a:cs typeface="Arial"/>
                <a:sym typeface="Arial"/>
              </a:rPr>
              <a:t>Speciální divadelní technologie (povrchy, </a:t>
            </a:r>
            <a:r>
              <a:rPr lang="cs-CZ" sz="1600" dirty="0" err="1">
                <a:solidFill>
                  <a:schemeClr val="tx1"/>
                </a:solidFill>
                <a:latin typeface="+mn-lt"/>
                <a:ea typeface="Arial"/>
                <a:cs typeface="Arial"/>
                <a:sym typeface="Arial"/>
              </a:rPr>
              <a:t>tech</a:t>
            </a:r>
            <a:r>
              <a:rPr lang="cs-CZ" sz="1600" dirty="0">
                <a:solidFill>
                  <a:schemeClr val="tx1"/>
                </a:solidFill>
                <a:latin typeface="+mn-lt"/>
                <a:ea typeface="Arial"/>
                <a:cs typeface="Arial"/>
                <a:sym typeface="Arial"/>
              </a:rPr>
              <a:t>. vybavení):					11 mil Kč</a:t>
            </a:r>
            <a:endParaRPr sz="1600" dirty="0">
              <a:solidFill>
                <a:schemeClr val="tx1"/>
              </a:solidFill>
              <a:latin typeface="+mn-lt"/>
              <a:ea typeface="Arial"/>
              <a:cs typeface="Arial"/>
              <a:sym typeface="Arial"/>
            </a:endParaRPr>
          </a:p>
          <a:p>
            <a:pPr marL="114300" lvl="0" indent="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cs-CZ" sz="1600" dirty="0">
                <a:solidFill>
                  <a:schemeClr val="tx1"/>
                </a:solidFill>
                <a:latin typeface="+mn-lt"/>
                <a:ea typeface="Arial"/>
                <a:cs typeface="Arial"/>
                <a:sym typeface="Arial"/>
              </a:rPr>
              <a:t>Vypracování úplné projektové dokumentace stavby </a:t>
            </a:r>
            <a:endParaRPr sz="1600" dirty="0">
              <a:solidFill>
                <a:schemeClr val="tx1"/>
              </a:solidFill>
              <a:latin typeface="+mn-lt"/>
              <a:ea typeface="Arial"/>
              <a:cs typeface="Arial"/>
              <a:sym typeface="Arial"/>
            </a:endParaRPr>
          </a:p>
          <a:p>
            <a:pPr marL="114300" lvl="0" indent="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cs-CZ" sz="1600" dirty="0">
                <a:solidFill>
                  <a:schemeClr val="tx1"/>
                </a:solidFill>
                <a:latin typeface="+mn-lt"/>
                <a:ea typeface="Arial"/>
                <a:cs typeface="Arial"/>
                <a:sym typeface="Arial"/>
              </a:rPr>
              <a:t>       </a:t>
            </a:r>
            <a:r>
              <a:rPr lang="cs-CZ" sz="1400" dirty="0">
                <a:solidFill>
                  <a:schemeClr val="tx1"/>
                </a:solidFill>
                <a:latin typeface="+mn-lt"/>
                <a:ea typeface="Arial"/>
                <a:cs typeface="Arial"/>
                <a:sym typeface="Arial"/>
              </a:rPr>
              <a:t>vč. obstaravatelské činnosti (</a:t>
            </a:r>
            <a:r>
              <a:rPr lang="cs-CZ" sz="1400" dirty="0" err="1">
                <a:solidFill>
                  <a:schemeClr val="tx1"/>
                </a:solidFill>
                <a:latin typeface="+mn-lt"/>
                <a:ea typeface="Arial"/>
                <a:cs typeface="Arial"/>
                <a:sym typeface="Arial"/>
              </a:rPr>
              <a:t>inženýringu</a:t>
            </a:r>
            <a:r>
              <a:rPr lang="cs-CZ" sz="1400" dirty="0">
                <a:solidFill>
                  <a:schemeClr val="tx1"/>
                </a:solidFill>
                <a:latin typeface="+mn-lt"/>
                <a:ea typeface="Arial"/>
                <a:cs typeface="Arial"/>
                <a:sym typeface="Arial"/>
              </a:rPr>
              <a:t>) a autorského dozoru</a:t>
            </a:r>
            <a:r>
              <a:rPr lang="cs-CZ" sz="1600" dirty="0">
                <a:solidFill>
                  <a:schemeClr val="tx1"/>
                </a:solidFill>
                <a:latin typeface="+mn-lt"/>
                <a:ea typeface="Arial"/>
                <a:cs typeface="Arial"/>
                <a:sym typeface="Arial"/>
              </a:rPr>
              <a:t>	 				7 mil Kč</a:t>
            </a:r>
            <a:endParaRPr sz="1600" dirty="0">
              <a:solidFill>
                <a:schemeClr val="tx1"/>
              </a:solidFill>
              <a:latin typeface="+mn-lt"/>
              <a:ea typeface="Arial"/>
              <a:cs typeface="Arial"/>
              <a:sym typeface="Arial"/>
            </a:endParaRPr>
          </a:p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cs-CZ" sz="1600" dirty="0">
                <a:solidFill>
                  <a:schemeClr val="tx1"/>
                </a:solidFill>
                <a:latin typeface="+mn-lt"/>
                <a:ea typeface="Arial"/>
                <a:cs typeface="Arial"/>
                <a:sym typeface="Arial"/>
              </a:rPr>
              <a:t> Předpokládané celkové náklady vynaložené na rekonstrukci budovy: 				</a:t>
            </a:r>
            <a:r>
              <a:rPr lang="cs-CZ" sz="1600" b="1" dirty="0">
                <a:solidFill>
                  <a:schemeClr val="tx1"/>
                </a:solidFill>
                <a:latin typeface="+mn-lt"/>
                <a:ea typeface="Arial"/>
                <a:cs typeface="Arial"/>
                <a:sym typeface="Arial"/>
              </a:rPr>
              <a:t>107 mil Kč</a:t>
            </a:r>
            <a:endParaRPr sz="1600" dirty="0">
              <a:solidFill>
                <a:schemeClr val="tx1"/>
              </a:solidFill>
              <a:latin typeface="+mn-lt"/>
              <a:ea typeface="Arial"/>
              <a:cs typeface="Arial"/>
              <a:sym typeface="Arial"/>
            </a:endParaRPr>
          </a:p>
          <a:p>
            <a:pPr marL="114300" lvl="0" indent="0" algn="l" rtl="0">
              <a:lnSpc>
                <a:spcPct val="90000"/>
              </a:lnSpc>
              <a:spcBef>
                <a:spcPts val="2200"/>
              </a:spcBef>
              <a:spcAft>
                <a:spcPts val="0"/>
              </a:spcAft>
              <a:buSzPts val="1800"/>
              <a:buNone/>
            </a:pPr>
            <a:r>
              <a:rPr lang="cs-CZ" sz="1600" dirty="0">
                <a:solidFill>
                  <a:schemeClr val="tx1"/>
                </a:solidFill>
                <a:latin typeface="+mn-lt"/>
                <a:ea typeface="Arial"/>
                <a:cs typeface="Arial"/>
                <a:sym typeface="Arial"/>
              </a:rPr>
              <a:t>Odhad celkových nákladů na rekonstrukci včetně DPH minimálně				130 mil Kč</a:t>
            </a:r>
            <a:endParaRPr sz="1600" dirty="0">
              <a:solidFill>
                <a:schemeClr val="tx1"/>
              </a:solidFill>
              <a:latin typeface="+mn-lt"/>
              <a:ea typeface="Arial"/>
              <a:cs typeface="Arial"/>
              <a:sym typeface="Arial"/>
            </a:endParaRPr>
          </a:p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cs-CZ" sz="1400" dirty="0">
                <a:solidFill>
                  <a:schemeClr val="tx1"/>
                </a:solidFill>
                <a:latin typeface="+mn-lt"/>
                <a:ea typeface="Arial"/>
                <a:cs typeface="Arial"/>
                <a:sym typeface="Arial"/>
              </a:rPr>
              <a:t> *Cena na obestavěný metr vychází z ceníků roku 2019 a bude se do roku 2022 zvyšovat.</a:t>
            </a:r>
            <a:endParaRPr dirty="0">
              <a:solidFill>
                <a:schemeClr val="tx1"/>
              </a:solidFill>
              <a:latin typeface="+mn-lt"/>
            </a:endParaRPr>
          </a:p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 sz="1400" dirty="0">
              <a:solidFill>
                <a:schemeClr val="tx1"/>
              </a:solidFill>
              <a:latin typeface="+mn-lt"/>
              <a:ea typeface="Arial"/>
              <a:cs typeface="Arial"/>
              <a:sym typeface="Arial"/>
            </a:endParaRPr>
          </a:p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cs-CZ" sz="1600" dirty="0">
                <a:solidFill>
                  <a:schemeClr val="tx1"/>
                </a:solidFill>
                <a:latin typeface="+mn-lt"/>
                <a:ea typeface="Arial"/>
                <a:cs typeface="Arial"/>
                <a:sym typeface="Arial"/>
              </a:rPr>
              <a:t> V případě, že bude realizován návrh architektonického studia Reaktor na zvýšení a zasklení atria s pavlačemi, bude obestavěná plocha větší a dojde tak ke zvýšení nákladů na projekt i stavbu.</a:t>
            </a:r>
            <a:endParaRPr dirty="0">
              <a:solidFill>
                <a:schemeClr val="tx1"/>
              </a:solidFill>
              <a:latin typeface="+mn-lt"/>
            </a:endParaRPr>
          </a:p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cs-CZ" sz="1600" dirty="0">
                <a:solidFill>
                  <a:schemeClr val="tx1"/>
                </a:solidFill>
                <a:latin typeface="+mn-lt"/>
                <a:ea typeface="Arial"/>
                <a:cs typeface="Arial"/>
                <a:sym typeface="Arial"/>
              </a:rPr>
              <a:t> 			</a:t>
            </a:r>
            <a:endParaRPr dirty="0">
              <a:solidFill>
                <a:schemeClr val="tx1"/>
              </a:solidFill>
              <a:latin typeface="+mn-lt"/>
            </a:endParaRPr>
          </a:p>
          <a:p>
            <a:pPr marL="11430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cs-CZ" sz="1800" b="1" dirty="0">
                <a:solidFill>
                  <a:schemeClr val="tx1"/>
                </a:solidFill>
                <a:latin typeface="+mn-lt"/>
                <a:ea typeface="Arial"/>
                <a:cs typeface="Arial"/>
                <a:sym typeface="Arial"/>
              </a:rPr>
              <a:t>Realistickou výši celkových nákladů vč. DPH proto lze odhadnout na cca </a:t>
            </a:r>
            <a:r>
              <a:rPr lang="cs-CZ" sz="1800" b="1" u="sng" dirty="0">
                <a:solidFill>
                  <a:schemeClr val="tx1"/>
                </a:solidFill>
                <a:latin typeface="+mn-lt"/>
                <a:ea typeface="Arial"/>
                <a:cs typeface="Arial"/>
                <a:sym typeface="Arial"/>
              </a:rPr>
              <a:t>150 mil. Kč</a:t>
            </a:r>
            <a:r>
              <a:rPr lang="cs-CZ" sz="1800" b="1" dirty="0">
                <a:solidFill>
                  <a:schemeClr val="tx1"/>
                </a:solidFill>
                <a:latin typeface="+mn-lt"/>
                <a:ea typeface="Arial"/>
                <a:cs typeface="Arial"/>
                <a:sym typeface="Arial"/>
              </a:rPr>
              <a:t>.</a:t>
            </a:r>
            <a:endParaRPr sz="1800" b="1" dirty="0">
              <a:solidFill>
                <a:schemeClr val="tx1"/>
              </a:solidFill>
              <a:latin typeface="+mn-lt"/>
              <a:ea typeface="Arial"/>
              <a:cs typeface="Arial"/>
              <a:sym typeface="Arial"/>
            </a:endParaRPr>
          </a:p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 sz="14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>
            <a:alpha val="2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D612D49-16F2-EC47-8562-7CEE1B5E45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latin typeface="+mn-lt"/>
              </a:rPr>
              <a:t>Děkuji za pozornost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1E26EE33-D0B7-624D-96B4-C88D6652BF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marL="114300" indent="0">
              <a:buNone/>
            </a:pPr>
            <a:r>
              <a:rPr lang="cs-CZ" dirty="0">
                <a:latin typeface="+mn-lt"/>
              </a:rPr>
              <a:t>Mgr. Yvona Kreuzmannová</a:t>
            </a:r>
          </a:p>
          <a:p>
            <a:pPr marL="114300" indent="0">
              <a:buNone/>
            </a:pPr>
            <a:endParaRPr lang="cs-CZ" sz="800" dirty="0">
              <a:latin typeface="+mn-lt"/>
            </a:endParaRPr>
          </a:p>
          <a:p>
            <a:pPr marL="114300" indent="0">
              <a:buNone/>
            </a:pPr>
            <a:r>
              <a:rPr lang="cs-CZ" dirty="0">
                <a:latin typeface="+mn-lt"/>
              </a:rPr>
              <a:t>zakladatelka a ředitelka Tance Praha </a:t>
            </a:r>
            <a:r>
              <a:rPr lang="cs-CZ" dirty="0" err="1">
                <a:latin typeface="+mn-lt"/>
              </a:rPr>
              <a:t>z.ú</a:t>
            </a:r>
            <a:r>
              <a:rPr lang="cs-CZ" dirty="0">
                <a:latin typeface="+mn-lt"/>
              </a:rPr>
              <a:t>. </a:t>
            </a:r>
            <a:r>
              <a:rPr lang="cs-CZ" sz="2400" dirty="0">
                <a:latin typeface="+mn-lt"/>
                <a:hlinkClick r:id="rId2"/>
              </a:rPr>
              <a:t>https://tanecpraha.org/</a:t>
            </a:r>
            <a:endParaRPr lang="cs-CZ" sz="2400" dirty="0">
              <a:latin typeface="+mn-lt"/>
            </a:endParaRPr>
          </a:p>
          <a:p>
            <a:pPr marL="114300" indent="0">
              <a:buNone/>
            </a:pPr>
            <a:endParaRPr lang="cs-CZ" sz="800" dirty="0">
              <a:latin typeface="+mn-lt"/>
            </a:endParaRPr>
          </a:p>
          <a:p>
            <a:pPr marL="114300" indent="0">
              <a:buNone/>
            </a:pPr>
            <a:r>
              <a:rPr lang="cs-CZ" dirty="0">
                <a:latin typeface="+mn-lt"/>
              </a:rPr>
              <a:t>spoluzakladatelka a členka Správní rady profesních organizací:</a:t>
            </a:r>
          </a:p>
          <a:p>
            <a:pPr marL="114300" indent="0">
              <a:buNone/>
            </a:pPr>
            <a:r>
              <a:rPr lang="cs-CZ" dirty="0">
                <a:latin typeface="+mn-lt"/>
              </a:rPr>
              <a:t>Vize tance </a:t>
            </a:r>
            <a:r>
              <a:rPr lang="cs-CZ" dirty="0">
                <a:latin typeface="+mn-lt"/>
                <a:hlinkClick r:id="rId3"/>
              </a:rPr>
              <a:t>https://vizetance.org/</a:t>
            </a:r>
            <a:endParaRPr lang="cs-CZ" dirty="0">
              <a:latin typeface="+mn-lt"/>
            </a:endParaRPr>
          </a:p>
          <a:p>
            <a:pPr marL="114300" indent="0">
              <a:buNone/>
            </a:pPr>
            <a:r>
              <a:rPr lang="cs-CZ" dirty="0">
                <a:latin typeface="+mn-lt"/>
              </a:rPr>
              <a:t>ČAF – Česká asociace festivalů </a:t>
            </a:r>
            <a:r>
              <a:rPr lang="cs-CZ" dirty="0">
                <a:latin typeface="+mn-lt"/>
                <a:hlinkClick r:id="rId4"/>
              </a:rPr>
              <a:t>http://czaf.cz/</a:t>
            </a:r>
            <a:endParaRPr lang="cs-CZ" dirty="0">
              <a:latin typeface="+mn-lt"/>
            </a:endParaRPr>
          </a:p>
          <a:p>
            <a:pPr marL="114300" indent="0">
              <a:buNone/>
            </a:pPr>
            <a:endParaRPr lang="cs-CZ" sz="800" dirty="0">
              <a:latin typeface="+mn-lt"/>
            </a:endParaRPr>
          </a:p>
          <a:p>
            <a:pPr marL="114300" indent="0">
              <a:buNone/>
            </a:pPr>
            <a:r>
              <a:rPr lang="cs-CZ" dirty="0">
                <a:latin typeface="+mn-lt"/>
                <a:hlinkClick r:id="rId5"/>
              </a:rPr>
              <a:t>Yvona.kreuzmannova@tanecpraha.eu</a:t>
            </a:r>
            <a:endParaRPr lang="cs-CZ" dirty="0">
              <a:latin typeface="+mn-lt"/>
            </a:endParaRPr>
          </a:p>
          <a:p>
            <a:pPr marL="114300" indent="0">
              <a:buNone/>
            </a:pPr>
            <a:r>
              <a:rPr lang="cs-CZ" dirty="0">
                <a:latin typeface="+mn-lt"/>
              </a:rPr>
              <a:t>Tel. +420 602 368 979</a:t>
            </a:r>
          </a:p>
          <a:p>
            <a:pPr marL="114300" indent="0">
              <a:buNone/>
            </a:pPr>
            <a:endParaRPr lang="cs-CZ" dirty="0">
              <a:latin typeface="+mn-lt"/>
            </a:endParaRPr>
          </a:p>
          <a:p>
            <a:pPr marL="114300" indent="0">
              <a:buNone/>
            </a:pPr>
            <a:endParaRPr lang="cs-CZ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930540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>
            <a:alpha val="2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E134A8B-4CAF-084C-A7E2-B43E347770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168400"/>
          </a:xfrm>
        </p:spPr>
        <p:txBody>
          <a:bodyPr>
            <a:normAutofit fontScale="90000"/>
          </a:bodyPr>
          <a:lstStyle/>
          <a:p>
            <a:pPr algn="ctr"/>
            <a:r>
              <a:rPr lang="cs-CZ" sz="4900" b="1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Proč Dům tance?</a:t>
            </a:r>
            <a:br>
              <a:rPr lang="cs-CZ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</a:br>
            <a:endParaRPr lang="cs-CZ" dirty="0"/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DED4A381-BBF0-4946-80D2-29052B2366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168400"/>
            <a:ext cx="10515600" cy="5401733"/>
          </a:xfrm>
        </p:spPr>
        <p:txBody>
          <a:bodyPr>
            <a:normAutofit fontScale="77500" lnSpcReduction="20000"/>
          </a:bodyPr>
          <a:lstStyle/>
          <a:p>
            <a:pPr marL="0" lvl="0" indent="0" algn="just">
              <a:spcBef>
                <a:spcPts val="0"/>
              </a:spcBef>
              <a:buClr>
                <a:schemeClr val="lt1"/>
              </a:buClr>
              <a:buSzPts val="2400"/>
              <a:buNone/>
            </a:pPr>
            <a:r>
              <a:rPr lang="cs-CZ" sz="3600" b="1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Tvůrčí proces</a:t>
            </a:r>
            <a:r>
              <a:rPr lang="cs-CZ" sz="36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= zásadní pro kvalitu inscenací. </a:t>
            </a:r>
          </a:p>
          <a:p>
            <a:pPr marL="0" lvl="0" indent="0" algn="just">
              <a:buClr>
                <a:schemeClr val="lt1"/>
              </a:buClr>
              <a:buSzPts val="2400"/>
              <a:buNone/>
            </a:pPr>
            <a:r>
              <a:rPr lang="cs-CZ" sz="36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Stávající grantový systém zaměřen na </a:t>
            </a:r>
            <a:r>
              <a:rPr lang="cs-CZ" sz="3600" b="1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produkt </a:t>
            </a:r>
            <a:r>
              <a:rPr lang="cs-CZ" sz="36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v oblasti kultury. </a:t>
            </a:r>
          </a:p>
          <a:p>
            <a:pPr marL="0" lvl="0" indent="0" algn="just">
              <a:buClr>
                <a:schemeClr val="lt1"/>
              </a:buClr>
              <a:buSzPts val="2400"/>
              <a:buNone/>
            </a:pPr>
            <a:r>
              <a:rPr lang="cs-CZ" sz="36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Umělecká kvalita produktů je přímo závislá na </a:t>
            </a:r>
            <a:r>
              <a:rPr lang="cs-CZ" sz="3600" b="1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procesu celé tvorby…</a:t>
            </a:r>
            <a:r>
              <a:rPr lang="cs-CZ" sz="36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  <a:p>
            <a:pPr marL="342900" lvl="0" algn="just">
              <a:buClr>
                <a:schemeClr val="lt1"/>
              </a:buClr>
              <a:buSzPts val="1000"/>
              <a:buFont typeface="Noto Sans Symbols"/>
              <a:buChar char="∙"/>
            </a:pPr>
            <a:endParaRPr lang="cs-CZ" sz="3600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lvl="0" algn="just">
              <a:buClr>
                <a:schemeClr val="lt1"/>
              </a:buClr>
              <a:buSzPts val="1000"/>
              <a:buFont typeface="Noto Sans Symbols"/>
              <a:buChar char="∙"/>
            </a:pPr>
            <a:r>
              <a:rPr lang="cs-CZ" sz="36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* prostorové, technické i administrativní </a:t>
            </a:r>
            <a:r>
              <a:rPr lang="cs-CZ" sz="3600" b="1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zázemí</a:t>
            </a:r>
            <a:r>
              <a:rPr lang="cs-CZ" sz="36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cs-CZ" sz="3600" b="1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pro tvorbu a výzkum </a:t>
            </a:r>
            <a:r>
              <a:rPr lang="cs-CZ" sz="36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především domácích umělců</a:t>
            </a:r>
          </a:p>
          <a:p>
            <a:pPr marL="342900" lvl="0" algn="just">
              <a:buClr>
                <a:schemeClr val="lt1"/>
              </a:buClr>
              <a:buSzPts val="1000"/>
              <a:buFont typeface="Noto Sans Symbols"/>
              <a:buChar char="∙"/>
            </a:pPr>
            <a:r>
              <a:rPr lang="cs-CZ" sz="36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* zapojování do </a:t>
            </a:r>
            <a:r>
              <a:rPr lang="cs-CZ" sz="3600" b="1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mezinárodní spolupráce</a:t>
            </a:r>
            <a:endParaRPr lang="cs-CZ" sz="3600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lvl="0" algn="just">
              <a:buClr>
                <a:schemeClr val="lt1"/>
              </a:buClr>
              <a:buSzPts val="1000"/>
              <a:buFont typeface="Noto Sans Symbols"/>
              <a:buChar char="∙"/>
            </a:pPr>
            <a:r>
              <a:rPr lang="cs-CZ" sz="36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* otevřený </a:t>
            </a:r>
            <a:r>
              <a:rPr lang="cs-CZ" sz="3600" b="1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produkční dům </a:t>
            </a:r>
            <a:r>
              <a:rPr lang="cs-CZ" sz="36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funkční i pro veřejnost (kavárna, wellness, open </a:t>
            </a:r>
            <a:r>
              <a:rPr lang="cs-CZ" sz="3600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classes</a:t>
            </a:r>
            <a:r>
              <a:rPr lang="cs-CZ" sz="36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, prezentace atd.).</a:t>
            </a:r>
          </a:p>
          <a:p>
            <a:pPr marL="228600" lvl="0" indent="-76200" algn="just">
              <a:buSzPts val="2400"/>
              <a:buNone/>
            </a:pPr>
            <a:endParaRPr lang="cs-CZ" sz="3600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>
              <a:buClr>
                <a:schemeClr val="lt1"/>
              </a:buClr>
              <a:buSzPts val="2400"/>
              <a:buNone/>
            </a:pPr>
            <a:r>
              <a:rPr lang="cs-CZ" sz="36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V ČR nemá </a:t>
            </a:r>
            <a:r>
              <a:rPr lang="cs-CZ" sz="3600" b="1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současný tanec</a:t>
            </a:r>
            <a:r>
              <a:rPr lang="cs-CZ" sz="36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na rozdíl od hudby, divadla, literatury či výtvarného umění vůbec </a:t>
            </a:r>
            <a:r>
              <a:rPr lang="cs-CZ" sz="3600" b="1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žádné</a:t>
            </a:r>
            <a:r>
              <a:rPr lang="cs-CZ" sz="36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cs-CZ" sz="3600" b="1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institucionální zázemí</a:t>
            </a:r>
            <a:r>
              <a:rPr lang="cs-CZ" sz="36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</a:p>
          <a:p>
            <a:endParaRPr lang="cs-CZ" dirty="0"/>
          </a:p>
        </p:txBody>
      </p:sp>
      <p:pic>
        <p:nvPicPr>
          <p:cNvPr id="5" name="Google Shape;87;p4">
            <a:extLst>
              <a:ext uri="{FF2B5EF4-FFF2-40B4-BE49-F238E27FC236}">
                <a16:creationId xmlns:a16="http://schemas.microsoft.com/office/drawing/2014/main" id="{9DAC7B04-A235-7544-A6F0-B297B2C183CB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804279" y="6257097"/>
            <a:ext cx="1387721" cy="60090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766544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>
            <a:alpha val="23000"/>
          </a:schemeClr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4" descr="Obsah obrázku budova, exteriér, oheň, vpředu&#10;&#10;Popis byl vytvořen automaticky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186680"/>
            <a:ext cx="5938204" cy="4407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4" descr="Obsah obrázku exteriér, budova, vpředu, malé&#10;&#10;Popis byl vytvořen automaticky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25924" y="1186680"/>
            <a:ext cx="6066076" cy="4407875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4"/>
          <p:cNvSpPr txBox="1"/>
          <p:nvPr/>
        </p:nvSpPr>
        <p:spPr>
          <a:xfrm>
            <a:off x="2763700" y="431164"/>
            <a:ext cx="5364300" cy="54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lang="cs-CZ" sz="2800" b="1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PONEC – divadlo pro tanec</a:t>
            </a:r>
            <a:endParaRPr sz="2800" b="1" i="0" u="none" strike="noStrike" cap="none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7" name="Google Shape;87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804279" y="6257097"/>
            <a:ext cx="1387721" cy="60090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396053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>
            <a:alpha val="23000"/>
          </a:schemeClr>
        </a:solidFill>
        <a:effectLst/>
      </p:bgPr>
    </p:bg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2238" y="550607"/>
            <a:ext cx="5617739" cy="5578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40043" y="550607"/>
            <a:ext cx="5619719" cy="55783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804279" y="6257097"/>
            <a:ext cx="1387721" cy="60090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9BBA5CA0-A219-5749-80B7-BE5279FBBE99}"/>
              </a:ext>
            </a:extLst>
          </p:cNvPr>
          <p:cNvSpPr txBox="1"/>
          <p:nvPr/>
        </p:nvSpPr>
        <p:spPr>
          <a:xfrm>
            <a:off x="4418069" y="53183"/>
            <a:ext cx="394699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Žižkovské lázně 2020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>
            <a:alpha val="23000"/>
          </a:schemeClr>
        </a:solidFill>
        <a:effectLst/>
      </p:bgPr>
    </p:bg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Google Shape;121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72981" y="722671"/>
            <a:ext cx="5450829" cy="5412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0203" y="722671"/>
            <a:ext cx="5450830" cy="5412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804279" y="6257097"/>
            <a:ext cx="1387721" cy="60090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0669DDDD-A79D-A04F-9E73-CBA4F4DD4B19}"/>
              </a:ext>
            </a:extLst>
          </p:cNvPr>
          <p:cNvSpPr txBox="1"/>
          <p:nvPr/>
        </p:nvSpPr>
        <p:spPr>
          <a:xfrm>
            <a:off x="4436806" y="28404"/>
            <a:ext cx="40298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Žižkovské lázně 2020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>
            <a:alpha val="23000"/>
          </a:schemeClr>
        </a:solid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Google Shape;128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355" y="936523"/>
            <a:ext cx="10317289" cy="498495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F3DECDFD-583D-D342-AF87-4488DAC3E0CA}"/>
              </a:ext>
            </a:extLst>
          </p:cNvPr>
          <p:cNvSpPr txBox="1"/>
          <p:nvPr/>
        </p:nvSpPr>
        <p:spPr>
          <a:xfrm>
            <a:off x="4042186" y="0"/>
            <a:ext cx="410762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Žižkovské lázně 1907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>
            <a:alpha val="23000"/>
          </a:schemeClr>
        </a:solidFill>
        <a:effectLst/>
      </p:bgPr>
    </p:bg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2"/>
          <p:cNvSpPr txBox="1"/>
          <p:nvPr/>
        </p:nvSpPr>
        <p:spPr>
          <a:xfrm>
            <a:off x="221225" y="805225"/>
            <a:ext cx="11749548" cy="4908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cs-CZ" sz="9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sz="32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1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cs-CZ" sz="2800" b="0" i="1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„Léčba tancem“    „Kdo si tančí, nezlobí“   </a:t>
            </a:r>
            <a:endParaRPr sz="2800" b="0" i="1" u="none" strike="noStrike" cap="none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cs-CZ" sz="2800" b="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sz="2800" b="0" i="0" u="none" strike="noStrike" cap="none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just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Noto Sans Symbols"/>
              <a:buChar char="∙"/>
            </a:pPr>
            <a:r>
              <a:rPr lang="cs-CZ" sz="2800" b="1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Dům tance</a:t>
            </a:r>
            <a:r>
              <a:rPr lang="cs-CZ" sz="2800" b="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= prostor pro tanec &amp; </a:t>
            </a:r>
            <a:r>
              <a:rPr lang="cs-CZ" sz="2800" b="0" i="0" u="none" strike="noStrike" cap="none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performing</a:t>
            </a:r>
            <a:r>
              <a:rPr lang="cs-CZ" sz="2800" b="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cs-CZ" sz="2800" b="0" i="0" u="none" strike="noStrike" cap="none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arts</a:t>
            </a:r>
            <a:r>
              <a:rPr lang="cs-CZ" sz="2800" b="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- tvůrčí </a:t>
            </a:r>
            <a:br>
              <a:rPr lang="cs-CZ" sz="2800" b="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cs-CZ" sz="2800" b="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a vzdělávací centrum komunitního charakteru primárně zaměřené na </a:t>
            </a:r>
            <a:r>
              <a:rPr lang="cs-CZ" sz="2800" b="1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tanec</a:t>
            </a:r>
            <a:r>
              <a:rPr lang="cs-CZ" sz="2800" b="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a veškeré jeho přesahy do ostatních uměleckých oborů</a:t>
            </a:r>
            <a:endParaRPr sz="2800" b="0" i="0" u="none" strike="noStrike" cap="none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1397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Noto Sans Symbols"/>
              <a:buNone/>
            </a:pPr>
            <a:endParaRPr sz="2800" b="0" i="0" u="none" strike="noStrike" cap="none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Noto Sans Symbols"/>
              <a:buChar char="∙"/>
            </a:pPr>
            <a:r>
              <a:rPr lang="cs-CZ" sz="2800" b="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Inspirace - „domy tance (</a:t>
            </a:r>
            <a:r>
              <a:rPr lang="cs-CZ" sz="2800" b="0" i="0" u="none" strike="noStrike" cap="none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dancehouses</a:t>
            </a:r>
            <a:r>
              <a:rPr lang="cs-CZ" sz="2800" b="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)“ fungující po celé Evropě - síť </a:t>
            </a:r>
            <a:r>
              <a:rPr lang="cs-CZ" sz="2800" b="1" i="0" u="none" strike="noStrike" cap="none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European</a:t>
            </a:r>
            <a:r>
              <a:rPr lang="cs-CZ" sz="2800" b="1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Dancehouse Network</a:t>
            </a:r>
            <a:r>
              <a:rPr lang="cs-CZ" sz="2800" b="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. Tanec Praha je jediným zástupcem ČR v této prestižní síti.</a:t>
            </a:r>
            <a:endParaRPr sz="2800" b="0" i="0" u="none" strike="noStrike" cap="none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" name="Google Shape;134;p12"/>
          <p:cNvSpPr txBox="1"/>
          <p:nvPr/>
        </p:nvSpPr>
        <p:spPr>
          <a:xfrm>
            <a:off x="1961535" y="189411"/>
            <a:ext cx="8268929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cs-CZ" sz="2800" b="1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Lázně Žižkov – Dům tance </a:t>
            </a:r>
            <a:endParaRPr sz="2800" b="0" i="0" u="none" strike="noStrike" cap="none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5" name="Google Shape;135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04279" y="6257097"/>
            <a:ext cx="1387721" cy="6009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>
            <a:alpha val="23000"/>
          </a:schemeClr>
        </a:solidFill>
        <a:effectLst/>
      </p:bgPr>
    </p:bg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3"/>
          <p:cNvSpPr txBox="1">
            <a:spLocks noGrp="1"/>
          </p:cNvSpPr>
          <p:nvPr>
            <p:ph type="body" idx="1"/>
          </p:nvPr>
        </p:nvSpPr>
        <p:spPr>
          <a:xfrm>
            <a:off x="422787" y="373626"/>
            <a:ext cx="10931013" cy="5803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</a:pPr>
            <a:endParaRPr lang="cs-CZ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</a:pPr>
            <a:r>
              <a:rPr lang="cs-CZ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Projekt </a:t>
            </a:r>
            <a:r>
              <a:rPr lang="cs-CZ" b="1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využití</a:t>
            </a:r>
            <a:r>
              <a:rPr lang="cs-CZ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budovy bývalých </a:t>
            </a:r>
            <a:r>
              <a:rPr lang="cs-CZ" b="1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Žižkovských lázní</a:t>
            </a:r>
            <a:endParaRPr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lvl="0" indent="-7620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lvl="0" indent="-34290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Noto Sans Symbols"/>
              <a:buChar char="∙"/>
            </a:pPr>
            <a:r>
              <a:rPr lang="cs-CZ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* výzkum, tvůrčí proces – 4 zkušebny + dílny</a:t>
            </a:r>
          </a:p>
          <a:p>
            <a:pPr marL="342900" lvl="0" indent="-34290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Noto Sans Symbols"/>
              <a:buChar char="∙"/>
            </a:pPr>
            <a:r>
              <a:rPr lang="cs-CZ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* rehabilitace tanečníků - wellness i pro veřejnost </a:t>
            </a:r>
            <a:endParaRPr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lvl="0" indent="-34290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Noto Sans Symbols"/>
              <a:buChar char="∙"/>
            </a:pPr>
            <a:r>
              <a:rPr lang="cs-CZ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* co-</a:t>
            </a:r>
            <a:r>
              <a:rPr lang="cs-CZ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working</a:t>
            </a:r>
            <a:r>
              <a:rPr lang="cs-CZ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cs-CZ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space</a:t>
            </a:r>
            <a:r>
              <a:rPr lang="cs-CZ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, administrativní zázemí</a:t>
            </a:r>
            <a:endParaRPr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lvl="0" indent="-34290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Noto Sans Symbols"/>
              <a:buChar char="∙"/>
            </a:pPr>
            <a:r>
              <a:rPr lang="cs-CZ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* kavárna, jídelna – i pro veřejnost v návaznosti na cyklostezku</a:t>
            </a:r>
            <a:endParaRPr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lvl="0" indent="-34290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Noto Sans Symbols"/>
              <a:buChar char="∙"/>
            </a:pPr>
            <a:r>
              <a:rPr lang="cs-CZ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* laboratoř pro nové technologie, zvukové studio</a:t>
            </a:r>
            <a:endParaRPr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lvl="0" indent="-34290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Noto Sans Symbols"/>
              <a:buChar char="∙"/>
            </a:pPr>
            <a:r>
              <a:rPr lang="cs-CZ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* rezidenční ateliéry pro umělce ze zahraničí a regionů</a:t>
            </a:r>
            <a:endParaRPr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endParaRPr sz="36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1" name="Google Shape;141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04279" y="6257097"/>
            <a:ext cx="1387721" cy="6009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>
            <a:alpha val="23000"/>
          </a:schemeClr>
        </a:solidFill>
        <a:effectLst/>
      </p:bgPr>
    </p:bg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Google Shape;153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04279" y="6257097"/>
            <a:ext cx="1387721" cy="6009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22" descr="Obsah obrázku budova, plot, exteriér, lavice&#10;&#10;Popis byl vytvořen automaticky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09750" y="0"/>
            <a:ext cx="8572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781</Words>
  <Application>Microsoft Macintosh PowerPoint</Application>
  <PresentationFormat>Širokoúhlá obrazovka</PresentationFormat>
  <Paragraphs>94</Paragraphs>
  <Slides>15</Slides>
  <Notes>12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15</vt:i4>
      </vt:variant>
    </vt:vector>
  </HeadingPairs>
  <TitlesOfParts>
    <vt:vector size="19" baseType="lpstr">
      <vt:lpstr>Arial</vt:lpstr>
      <vt:lpstr>Calibri</vt:lpstr>
      <vt:lpstr>Noto Sans Symbols</vt:lpstr>
      <vt:lpstr>Motiv Office</vt:lpstr>
      <vt:lpstr>Dům tance - Dancehouse</vt:lpstr>
      <vt:lpstr>Proč Dům tance?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K podpoře Domu tance na Žižkově se připojilo přes 20 českých kulturních organizací a umělců, kteří reprezentují další desítky/stovky výkonných umělců, produkčních, PR a technických profesí:   </vt:lpstr>
      <vt:lpstr>Odhad nákladů na rekonstrukci budovy – výpočet pomocí cenového ukazatele </vt:lpstr>
      <vt:lpstr>Děkuji za pozornost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Michaela Prikopova</dc:creator>
  <cp:lastModifiedBy>Admin</cp:lastModifiedBy>
  <cp:revision>27</cp:revision>
  <dcterms:created xsi:type="dcterms:W3CDTF">2020-10-06T18:22:35Z</dcterms:created>
  <dcterms:modified xsi:type="dcterms:W3CDTF">2021-01-04T11:13:43Z</dcterms:modified>
</cp:coreProperties>
</file>