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5" r:id="rId2"/>
    <p:sldId id="297" r:id="rId3"/>
    <p:sldId id="287" r:id="rId4"/>
    <p:sldId id="298" r:id="rId5"/>
    <p:sldId id="299" r:id="rId6"/>
    <p:sldId id="301" r:id="rId7"/>
    <p:sldId id="290" r:id="rId8"/>
    <p:sldId id="288" r:id="rId9"/>
    <p:sldId id="292" r:id="rId10"/>
    <p:sldId id="302" r:id="rId11"/>
    <p:sldId id="303" r:id="rId12"/>
    <p:sldId id="291" r:id="rId13"/>
    <p:sldId id="293" r:id="rId14"/>
    <p:sldId id="294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02D"/>
    <a:srgbClr val="CC0000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6C355-2823-45DE-AFF2-7B3DEE9F9F2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41D4762-DD5E-4582-8D13-1079AF071DB1}">
      <dgm:prSet phldrT="[Text]"/>
      <dgm:spPr>
        <a:solidFill>
          <a:srgbClr val="CC0000">
            <a:alpha val="80000"/>
          </a:srgbClr>
        </a:solidFill>
      </dgm:spPr>
      <dgm:t>
        <a:bodyPr/>
        <a:lstStyle/>
        <a:p>
          <a:r>
            <a:rPr lang="cs-CZ" dirty="0"/>
            <a:t>2 výzvy</a:t>
          </a:r>
        </a:p>
      </dgm:t>
    </dgm:pt>
    <dgm:pt modelId="{A14BBF36-5B67-445A-96F1-0528729863E0}" type="parTrans" cxnId="{B939E31E-8D61-4EFB-B6F1-5FA7FE26E219}">
      <dgm:prSet/>
      <dgm:spPr/>
      <dgm:t>
        <a:bodyPr/>
        <a:lstStyle/>
        <a:p>
          <a:endParaRPr lang="cs-CZ"/>
        </a:p>
      </dgm:t>
    </dgm:pt>
    <dgm:pt modelId="{A8AF35AE-FE68-4EC5-8924-AE8000CA8B17}" type="sibTrans" cxnId="{B939E31E-8D61-4EFB-B6F1-5FA7FE26E219}">
      <dgm:prSet/>
      <dgm:spPr/>
      <dgm:t>
        <a:bodyPr/>
        <a:lstStyle/>
        <a:p>
          <a:endParaRPr lang="cs-CZ"/>
        </a:p>
      </dgm:t>
    </dgm:pt>
    <dgm:pt modelId="{E93BB9A9-47E2-42D5-834F-68794B9368C6}">
      <dgm:prSet phldrT="[Text]"/>
      <dgm:spPr>
        <a:solidFill>
          <a:srgbClr val="CC0000">
            <a:alpha val="80000"/>
          </a:srgbClr>
        </a:solidFill>
      </dgm:spPr>
      <dgm:t>
        <a:bodyPr/>
        <a:lstStyle/>
        <a:p>
          <a:r>
            <a:rPr lang="cs-CZ" dirty="0"/>
            <a:t>20</a:t>
          </a:r>
        </a:p>
        <a:p>
          <a:r>
            <a:rPr lang="cs-CZ" dirty="0"/>
            <a:t>přihlášených projektů</a:t>
          </a:r>
        </a:p>
      </dgm:t>
    </dgm:pt>
    <dgm:pt modelId="{180E6E17-1A71-4530-B026-B56A55E6211C}" type="parTrans" cxnId="{6BE6394D-1CB0-4CD9-B933-333050981D3D}">
      <dgm:prSet/>
      <dgm:spPr/>
      <dgm:t>
        <a:bodyPr/>
        <a:lstStyle/>
        <a:p>
          <a:endParaRPr lang="cs-CZ"/>
        </a:p>
      </dgm:t>
    </dgm:pt>
    <dgm:pt modelId="{891B9F0D-DBD0-4100-B59A-BEE45EFDE7F4}" type="sibTrans" cxnId="{6BE6394D-1CB0-4CD9-B933-333050981D3D}">
      <dgm:prSet/>
      <dgm:spPr/>
      <dgm:t>
        <a:bodyPr/>
        <a:lstStyle/>
        <a:p>
          <a:endParaRPr lang="cs-CZ"/>
        </a:p>
      </dgm:t>
    </dgm:pt>
    <dgm:pt modelId="{9953A357-8C40-41E2-869D-9A631660B249}">
      <dgm:prSet phldrT="[Text]"/>
      <dgm:spPr>
        <a:solidFill>
          <a:srgbClr val="CC0000">
            <a:alpha val="80000"/>
          </a:srgbClr>
        </a:solidFill>
      </dgm:spPr>
      <dgm:t>
        <a:bodyPr/>
        <a:lstStyle/>
        <a:p>
          <a:r>
            <a:rPr lang="cs-CZ" dirty="0"/>
            <a:t>7</a:t>
          </a:r>
        </a:p>
        <a:p>
          <a:r>
            <a:rPr lang="cs-CZ" dirty="0"/>
            <a:t>podpořených projektů</a:t>
          </a:r>
        </a:p>
      </dgm:t>
    </dgm:pt>
    <dgm:pt modelId="{CF689433-B1DE-4D58-B39E-C56A7403B89D}" type="parTrans" cxnId="{43E747DD-93A4-4687-B677-8D934745156A}">
      <dgm:prSet/>
      <dgm:spPr/>
      <dgm:t>
        <a:bodyPr/>
        <a:lstStyle/>
        <a:p>
          <a:endParaRPr lang="cs-CZ"/>
        </a:p>
      </dgm:t>
    </dgm:pt>
    <dgm:pt modelId="{92E9846B-0DA5-48FE-AE40-3520B896974B}" type="sibTrans" cxnId="{43E747DD-93A4-4687-B677-8D934745156A}">
      <dgm:prSet/>
      <dgm:spPr/>
      <dgm:t>
        <a:bodyPr/>
        <a:lstStyle/>
        <a:p>
          <a:endParaRPr lang="cs-CZ"/>
        </a:p>
      </dgm:t>
    </dgm:pt>
    <dgm:pt modelId="{A833485D-484A-4B82-8709-0B5FEE4D8815}">
      <dgm:prSet phldrT="[Text]"/>
      <dgm:spPr>
        <a:solidFill>
          <a:srgbClr val="CC0000">
            <a:alpha val="80000"/>
          </a:srgbClr>
        </a:solidFill>
      </dgm:spPr>
      <dgm:t>
        <a:bodyPr/>
        <a:lstStyle/>
        <a:p>
          <a:r>
            <a:rPr lang="cs-CZ" dirty="0"/>
            <a:t>5,7 </a:t>
          </a:r>
        </a:p>
        <a:p>
          <a:r>
            <a:rPr lang="cs-CZ" dirty="0"/>
            <a:t>mil. korun </a:t>
          </a:r>
        </a:p>
      </dgm:t>
    </dgm:pt>
    <dgm:pt modelId="{9EC29148-8F91-4130-AAAC-08B76FA15274}" type="parTrans" cxnId="{91B5BAAB-E3B9-4AA5-AD2A-682EF7802CFD}">
      <dgm:prSet/>
      <dgm:spPr/>
      <dgm:t>
        <a:bodyPr/>
        <a:lstStyle/>
        <a:p>
          <a:endParaRPr lang="cs-CZ"/>
        </a:p>
      </dgm:t>
    </dgm:pt>
    <dgm:pt modelId="{8FBD363A-A0F7-4026-A799-16CB7662237D}" type="sibTrans" cxnId="{91B5BAAB-E3B9-4AA5-AD2A-682EF7802CFD}">
      <dgm:prSet/>
      <dgm:spPr/>
      <dgm:t>
        <a:bodyPr/>
        <a:lstStyle/>
        <a:p>
          <a:endParaRPr lang="cs-CZ"/>
        </a:p>
      </dgm:t>
    </dgm:pt>
    <dgm:pt modelId="{DD6ADB2C-D7ED-4F2A-966A-ADE89E414C03}" type="pres">
      <dgm:prSet presAssocID="{BE56C355-2823-45DE-AFF2-7B3DEE9F9F2F}" presName="CompostProcess" presStyleCnt="0">
        <dgm:presLayoutVars>
          <dgm:dir/>
          <dgm:resizeHandles val="exact"/>
        </dgm:presLayoutVars>
      </dgm:prSet>
      <dgm:spPr/>
    </dgm:pt>
    <dgm:pt modelId="{C28551D6-3E18-4885-A57B-45BADA84F120}" type="pres">
      <dgm:prSet presAssocID="{BE56C355-2823-45DE-AFF2-7B3DEE9F9F2F}" presName="arrow" presStyleLbl="bgShp" presStyleIdx="0" presStyleCnt="1"/>
      <dgm:spPr>
        <a:solidFill>
          <a:srgbClr val="E3C02D"/>
        </a:solidFill>
      </dgm:spPr>
    </dgm:pt>
    <dgm:pt modelId="{98EA64C2-BD00-4108-B917-7CD62CE0C0AE}" type="pres">
      <dgm:prSet presAssocID="{BE56C355-2823-45DE-AFF2-7B3DEE9F9F2F}" presName="linearProcess" presStyleCnt="0"/>
      <dgm:spPr/>
    </dgm:pt>
    <dgm:pt modelId="{15F11FDC-E9A3-44C0-ADAB-68C796E8D25E}" type="pres">
      <dgm:prSet presAssocID="{441D4762-DD5E-4582-8D13-1079AF071DB1}" presName="textNode" presStyleLbl="node1" presStyleIdx="0" presStyleCnt="4">
        <dgm:presLayoutVars>
          <dgm:bulletEnabled val="1"/>
        </dgm:presLayoutVars>
      </dgm:prSet>
      <dgm:spPr/>
    </dgm:pt>
    <dgm:pt modelId="{B959E7DB-2C9C-46E5-9BA3-285105F63E12}" type="pres">
      <dgm:prSet presAssocID="{A8AF35AE-FE68-4EC5-8924-AE8000CA8B17}" presName="sibTrans" presStyleCnt="0"/>
      <dgm:spPr/>
    </dgm:pt>
    <dgm:pt modelId="{35D5DB5A-478A-4088-9E2B-62687BEA768A}" type="pres">
      <dgm:prSet presAssocID="{E93BB9A9-47E2-42D5-834F-68794B9368C6}" presName="textNode" presStyleLbl="node1" presStyleIdx="1" presStyleCnt="4">
        <dgm:presLayoutVars>
          <dgm:bulletEnabled val="1"/>
        </dgm:presLayoutVars>
      </dgm:prSet>
      <dgm:spPr/>
    </dgm:pt>
    <dgm:pt modelId="{DFA0126E-9DBB-4C6C-B9B0-D3B3F0DD2FFE}" type="pres">
      <dgm:prSet presAssocID="{891B9F0D-DBD0-4100-B59A-BEE45EFDE7F4}" presName="sibTrans" presStyleCnt="0"/>
      <dgm:spPr/>
    </dgm:pt>
    <dgm:pt modelId="{C67A8C39-9F6E-4590-A43E-3FA8771789FF}" type="pres">
      <dgm:prSet presAssocID="{9953A357-8C40-41E2-869D-9A631660B249}" presName="textNode" presStyleLbl="node1" presStyleIdx="2" presStyleCnt="4">
        <dgm:presLayoutVars>
          <dgm:bulletEnabled val="1"/>
        </dgm:presLayoutVars>
      </dgm:prSet>
      <dgm:spPr/>
    </dgm:pt>
    <dgm:pt modelId="{4EF3262A-0D92-410B-93A4-7B0C6B161E1C}" type="pres">
      <dgm:prSet presAssocID="{92E9846B-0DA5-48FE-AE40-3520B896974B}" presName="sibTrans" presStyleCnt="0"/>
      <dgm:spPr/>
    </dgm:pt>
    <dgm:pt modelId="{FFDDF0FC-EC0F-4372-AB25-F3C92EF822CB}" type="pres">
      <dgm:prSet presAssocID="{A833485D-484A-4B82-8709-0B5FEE4D8815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7F66617-7BD4-48DB-92F8-3336020477DB}" type="presOf" srcId="{9953A357-8C40-41E2-869D-9A631660B249}" destId="{C67A8C39-9F6E-4590-A43E-3FA8771789FF}" srcOrd="0" destOrd="0" presId="urn:microsoft.com/office/officeart/2005/8/layout/hProcess9"/>
    <dgm:cxn modelId="{B939E31E-8D61-4EFB-B6F1-5FA7FE26E219}" srcId="{BE56C355-2823-45DE-AFF2-7B3DEE9F9F2F}" destId="{441D4762-DD5E-4582-8D13-1079AF071DB1}" srcOrd="0" destOrd="0" parTransId="{A14BBF36-5B67-445A-96F1-0528729863E0}" sibTransId="{A8AF35AE-FE68-4EC5-8924-AE8000CA8B17}"/>
    <dgm:cxn modelId="{73B09634-5832-4CF2-9552-1D65C656BF68}" type="presOf" srcId="{441D4762-DD5E-4582-8D13-1079AF071DB1}" destId="{15F11FDC-E9A3-44C0-ADAB-68C796E8D25E}" srcOrd="0" destOrd="0" presId="urn:microsoft.com/office/officeart/2005/8/layout/hProcess9"/>
    <dgm:cxn modelId="{04336239-CE2B-4BA0-86B2-08CC421BA627}" type="presOf" srcId="{BE56C355-2823-45DE-AFF2-7B3DEE9F9F2F}" destId="{DD6ADB2C-D7ED-4F2A-966A-ADE89E414C03}" srcOrd="0" destOrd="0" presId="urn:microsoft.com/office/officeart/2005/8/layout/hProcess9"/>
    <dgm:cxn modelId="{CFD99B5F-996D-4A9A-B1AF-CE4D1A6AACA6}" type="presOf" srcId="{A833485D-484A-4B82-8709-0B5FEE4D8815}" destId="{FFDDF0FC-EC0F-4372-AB25-F3C92EF822CB}" srcOrd="0" destOrd="0" presId="urn:microsoft.com/office/officeart/2005/8/layout/hProcess9"/>
    <dgm:cxn modelId="{6BE6394D-1CB0-4CD9-B933-333050981D3D}" srcId="{BE56C355-2823-45DE-AFF2-7B3DEE9F9F2F}" destId="{E93BB9A9-47E2-42D5-834F-68794B9368C6}" srcOrd="1" destOrd="0" parTransId="{180E6E17-1A71-4530-B026-B56A55E6211C}" sibTransId="{891B9F0D-DBD0-4100-B59A-BEE45EFDE7F4}"/>
    <dgm:cxn modelId="{91B5BAAB-E3B9-4AA5-AD2A-682EF7802CFD}" srcId="{BE56C355-2823-45DE-AFF2-7B3DEE9F9F2F}" destId="{A833485D-484A-4B82-8709-0B5FEE4D8815}" srcOrd="3" destOrd="0" parTransId="{9EC29148-8F91-4130-AAAC-08B76FA15274}" sibTransId="{8FBD363A-A0F7-4026-A799-16CB7662237D}"/>
    <dgm:cxn modelId="{43E747DD-93A4-4687-B677-8D934745156A}" srcId="{BE56C355-2823-45DE-AFF2-7B3DEE9F9F2F}" destId="{9953A357-8C40-41E2-869D-9A631660B249}" srcOrd="2" destOrd="0" parTransId="{CF689433-B1DE-4D58-B39E-C56A7403B89D}" sibTransId="{92E9846B-0DA5-48FE-AE40-3520B896974B}"/>
    <dgm:cxn modelId="{074B95F7-B5DF-49F0-8EFC-B6FBF22615A3}" type="presOf" srcId="{E93BB9A9-47E2-42D5-834F-68794B9368C6}" destId="{35D5DB5A-478A-4088-9E2B-62687BEA768A}" srcOrd="0" destOrd="0" presId="urn:microsoft.com/office/officeart/2005/8/layout/hProcess9"/>
    <dgm:cxn modelId="{71B55D96-9BCD-4204-9356-32303E28FBCB}" type="presParOf" srcId="{DD6ADB2C-D7ED-4F2A-966A-ADE89E414C03}" destId="{C28551D6-3E18-4885-A57B-45BADA84F120}" srcOrd="0" destOrd="0" presId="urn:microsoft.com/office/officeart/2005/8/layout/hProcess9"/>
    <dgm:cxn modelId="{AC5FA6EE-8B2D-47E6-8A59-807493976AEF}" type="presParOf" srcId="{DD6ADB2C-D7ED-4F2A-966A-ADE89E414C03}" destId="{98EA64C2-BD00-4108-B917-7CD62CE0C0AE}" srcOrd="1" destOrd="0" presId="urn:microsoft.com/office/officeart/2005/8/layout/hProcess9"/>
    <dgm:cxn modelId="{55E4B089-ACD7-4C6C-A100-C36D3545733B}" type="presParOf" srcId="{98EA64C2-BD00-4108-B917-7CD62CE0C0AE}" destId="{15F11FDC-E9A3-44C0-ADAB-68C796E8D25E}" srcOrd="0" destOrd="0" presId="urn:microsoft.com/office/officeart/2005/8/layout/hProcess9"/>
    <dgm:cxn modelId="{B61A79CA-3135-4E74-BC59-6B7025B0B68A}" type="presParOf" srcId="{98EA64C2-BD00-4108-B917-7CD62CE0C0AE}" destId="{B959E7DB-2C9C-46E5-9BA3-285105F63E12}" srcOrd="1" destOrd="0" presId="urn:microsoft.com/office/officeart/2005/8/layout/hProcess9"/>
    <dgm:cxn modelId="{F82AD95B-858B-4BE4-A7D0-7B875DC28BFB}" type="presParOf" srcId="{98EA64C2-BD00-4108-B917-7CD62CE0C0AE}" destId="{35D5DB5A-478A-4088-9E2B-62687BEA768A}" srcOrd="2" destOrd="0" presId="urn:microsoft.com/office/officeart/2005/8/layout/hProcess9"/>
    <dgm:cxn modelId="{F257C96C-211D-4E53-88D6-B349D8F57B36}" type="presParOf" srcId="{98EA64C2-BD00-4108-B917-7CD62CE0C0AE}" destId="{DFA0126E-9DBB-4C6C-B9B0-D3B3F0DD2FFE}" srcOrd="3" destOrd="0" presId="urn:microsoft.com/office/officeart/2005/8/layout/hProcess9"/>
    <dgm:cxn modelId="{005D78DE-9955-4611-8169-5BA51ACDFC20}" type="presParOf" srcId="{98EA64C2-BD00-4108-B917-7CD62CE0C0AE}" destId="{C67A8C39-9F6E-4590-A43E-3FA8771789FF}" srcOrd="4" destOrd="0" presId="urn:microsoft.com/office/officeart/2005/8/layout/hProcess9"/>
    <dgm:cxn modelId="{2FB54F29-4CED-4C6E-81C0-32391CEB743D}" type="presParOf" srcId="{98EA64C2-BD00-4108-B917-7CD62CE0C0AE}" destId="{4EF3262A-0D92-410B-93A4-7B0C6B161E1C}" srcOrd="5" destOrd="0" presId="urn:microsoft.com/office/officeart/2005/8/layout/hProcess9"/>
    <dgm:cxn modelId="{B0943C49-2AC6-4F41-8036-079A1933FAEB}" type="presParOf" srcId="{98EA64C2-BD00-4108-B917-7CD62CE0C0AE}" destId="{FFDDF0FC-EC0F-4372-AB25-F3C92EF822C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D8DD1E-20B2-4761-AD53-B6FE56B2054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F13AAF8-3827-4048-9CC5-D5A5DBB8D49D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dirty="0"/>
            <a:t>LÁZNĚ TEREZÍN</a:t>
          </a:r>
        </a:p>
      </dgm:t>
    </dgm:pt>
    <dgm:pt modelId="{B820CFCA-506F-49B0-98E3-9B44B113BE85}" type="parTrans" cxnId="{D659C700-001F-4416-8C88-9762224DFC5E}">
      <dgm:prSet/>
      <dgm:spPr/>
      <dgm:t>
        <a:bodyPr/>
        <a:lstStyle/>
        <a:p>
          <a:endParaRPr lang="cs-CZ"/>
        </a:p>
      </dgm:t>
    </dgm:pt>
    <dgm:pt modelId="{F7A96F2B-F67E-43D9-99CF-2CDDEABA5CA7}" type="sibTrans" cxnId="{D659C700-001F-4416-8C88-9762224DFC5E}">
      <dgm:prSet/>
      <dgm:spPr/>
      <dgm:t>
        <a:bodyPr/>
        <a:lstStyle/>
        <a:p>
          <a:endParaRPr lang="cs-CZ"/>
        </a:p>
      </dgm:t>
    </dgm:pt>
    <dgm:pt modelId="{9BA23E99-6FC2-4B38-B538-5403265E1B89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b="0" i="0" dirty="0"/>
            <a:t>Režie Gabriele </a:t>
          </a:r>
          <a:r>
            <a:rPr lang="cs-CZ" b="0" i="0" dirty="0" err="1"/>
            <a:t>Guidi</a:t>
          </a:r>
          <a:endParaRPr lang="cs-CZ" dirty="0"/>
        </a:p>
      </dgm:t>
    </dgm:pt>
    <dgm:pt modelId="{26AB9CA6-9949-4F89-B942-CD0B9E22AD7A}" type="parTrans" cxnId="{4310ACD4-F83E-4D19-8792-AC945B67462C}">
      <dgm:prSet/>
      <dgm:spPr/>
      <dgm:t>
        <a:bodyPr/>
        <a:lstStyle/>
        <a:p>
          <a:endParaRPr lang="cs-CZ"/>
        </a:p>
      </dgm:t>
    </dgm:pt>
    <dgm:pt modelId="{01AAD97D-22D0-4165-98CB-08E527FE03D9}" type="sibTrans" cxnId="{4310ACD4-F83E-4D19-8792-AC945B67462C}">
      <dgm:prSet/>
      <dgm:spPr/>
      <dgm:t>
        <a:bodyPr/>
        <a:lstStyle/>
        <a:p>
          <a:endParaRPr lang="cs-CZ"/>
        </a:p>
      </dgm:t>
    </dgm:pt>
    <dgm:pt modelId="{F227ADFC-3290-40DF-97BA-11BB203F0CD3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dirty="0"/>
            <a:t>MRTVÝ JAZYK </a:t>
          </a:r>
        </a:p>
      </dgm:t>
    </dgm:pt>
    <dgm:pt modelId="{B773F80D-964A-4FC8-855B-985770CAC128}" type="parTrans" cxnId="{BCBF8386-98A3-4914-BEB9-90C03D87A0F7}">
      <dgm:prSet/>
      <dgm:spPr/>
      <dgm:t>
        <a:bodyPr/>
        <a:lstStyle/>
        <a:p>
          <a:endParaRPr lang="cs-CZ"/>
        </a:p>
      </dgm:t>
    </dgm:pt>
    <dgm:pt modelId="{57A2AE28-0BB0-4ADD-9E9A-797056FAC98B}" type="sibTrans" cxnId="{BCBF8386-98A3-4914-BEB9-90C03D87A0F7}">
      <dgm:prSet/>
      <dgm:spPr/>
      <dgm:t>
        <a:bodyPr/>
        <a:lstStyle/>
        <a:p>
          <a:endParaRPr lang="cs-CZ"/>
        </a:p>
      </dgm:t>
    </dgm:pt>
    <dgm:pt modelId="{ABB98E6F-775B-47A6-9F9E-CA51A9AF6256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b="0" i="0" dirty="0"/>
            <a:t>Režie: Mihal </a:t>
          </a:r>
          <a:r>
            <a:rPr lang="cs-CZ" b="0" i="0" dirty="0" err="1"/>
            <a:t>Brezis</a:t>
          </a:r>
          <a:r>
            <a:rPr lang="cs-CZ" b="0" i="0" dirty="0"/>
            <a:t> a </a:t>
          </a:r>
          <a:r>
            <a:rPr lang="cs-CZ" b="0" i="0" dirty="0" err="1"/>
            <a:t>Oded</a:t>
          </a:r>
          <a:r>
            <a:rPr lang="cs-CZ" b="0" i="0" dirty="0"/>
            <a:t> </a:t>
          </a:r>
          <a:r>
            <a:rPr lang="cs-CZ" b="0" i="0" dirty="0" err="1"/>
            <a:t>Binnun</a:t>
          </a:r>
          <a:endParaRPr lang="cs-CZ" dirty="0"/>
        </a:p>
      </dgm:t>
    </dgm:pt>
    <dgm:pt modelId="{F5A76C77-5459-40B6-9134-B267B7EDE788}" type="parTrans" cxnId="{0ADB9C37-32D6-47B1-9ECE-C6BD40BA7476}">
      <dgm:prSet/>
      <dgm:spPr/>
      <dgm:t>
        <a:bodyPr/>
        <a:lstStyle/>
        <a:p>
          <a:endParaRPr lang="cs-CZ"/>
        </a:p>
      </dgm:t>
    </dgm:pt>
    <dgm:pt modelId="{03C462EA-1A6D-451A-B23B-87B3F1076946}" type="sibTrans" cxnId="{0ADB9C37-32D6-47B1-9ECE-C6BD40BA7476}">
      <dgm:prSet/>
      <dgm:spPr/>
      <dgm:t>
        <a:bodyPr/>
        <a:lstStyle/>
        <a:p>
          <a:endParaRPr lang="cs-CZ"/>
        </a:p>
      </dgm:t>
    </dgm:pt>
    <dgm:pt modelId="{319FE7E0-3922-4D5D-AD7C-94B134335051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dirty="0"/>
            <a:t>BĚŽNÁ SELHÁNÍ </a:t>
          </a:r>
        </a:p>
      </dgm:t>
    </dgm:pt>
    <dgm:pt modelId="{7267DB1B-91F8-43BF-AE21-C43B2E72B772}" type="parTrans" cxnId="{A9764AAC-C3E3-4ACC-A577-40980D59EFCE}">
      <dgm:prSet/>
      <dgm:spPr/>
      <dgm:t>
        <a:bodyPr/>
        <a:lstStyle/>
        <a:p>
          <a:endParaRPr lang="cs-CZ"/>
        </a:p>
      </dgm:t>
    </dgm:pt>
    <dgm:pt modelId="{9AFC2E89-BD40-49DD-A9AC-6B331C35A59C}" type="sibTrans" cxnId="{A9764AAC-C3E3-4ACC-A577-40980D59EFCE}">
      <dgm:prSet/>
      <dgm:spPr/>
      <dgm:t>
        <a:bodyPr/>
        <a:lstStyle/>
        <a:p>
          <a:endParaRPr lang="cs-CZ"/>
        </a:p>
      </dgm:t>
    </dgm:pt>
    <dgm:pt modelId="{1BBA2F1E-8E12-4BCA-91F1-98587885453A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b="0" i="0" dirty="0"/>
            <a:t>Režie: Cristina </a:t>
          </a:r>
          <a:r>
            <a:rPr lang="cs-CZ" b="0" i="0" dirty="0" err="1"/>
            <a:t>Groșan</a:t>
          </a:r>
          <a:endParaRPr lang="cs-CZ" dirty="0"/>
        </a:p>
      </dgm:t>
    </dgm:pt>
    <dgm:pt modelId="{51F7D4ED-05C3-4487-93E3-825DE7B87C9B}" type="parTrans" cxnId="{49A55C2D-160B-4AAE-B3B0-F6300C9BB24C}">
      <dgm:prSet/>
      <dgm:spPr/>
      <dgm:t>
        <a:bodyPr/>
        <a:lstStyle/>
        <a:p>
          <a:endParaRPr lang="cs-CZ"/>
        </a:p>
      </dgm:t>
    </dgm:pt>
    <dgm:pt modelId="{01F1368F-BE96-4CD5-A696-DFE54CA15D20}" type="sibTrans" cxnId="{49A55C2D-160B-4AAE-B3B0-F6300C9BB24C}">
      <dgm:prSet/>
      <dgm:spPr/>
      <dgm:t>
        <a:bodyPr/>
        <a:lstStyle/>
        <a:p>
          <a:endParaRPr lang="cs-CZ"/>
        </a:p>
      </dgm:t>
    </dgm:pt>
    <dgm:pt modelId="{C119A8AC-39D0-4AA8-ABEB-2B3327FF9894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b="0" i="0" dirty="0"/>
            <a:t>Koprodukce ČR, Itálie, Maďarska a Slovenska </a:t>
          </a:r>
          <a:endParaRPr lang="cs-CZ" dirty="0"/>
        </a:p>
      </dgm:t>
    </dgm:pt>
    <dgm:pt modelId="{D2BC0258-697E-4EBF-AF58-360B979BCE3D}" type="parTrans" cxnId="{705F272F-DDAD-4951-8D99-72211441B976}">
      <dgm:prSet/>
      <dgm:spPr/>
      <dgm:t>
        <a:bodyPr/>
        <a:lstStyle/>
        <a:p>
          <a:endParaRPr lang="cs-CZ"/>
        </a:p>
      </dgm:t>
    </dgm:pt>
    <dgm:pt modelId="{DB9A4D32-C632-4545-9F93-3AF1DEFE8C60}" type="sibTrans" cxnId="{705F272F-DDAD-4951-8D99-72211441B976}">
      <dgm:prSet/>
      <dgm:spPr/>
      <dgm:t>
        <a:bodyPr/>
        <a:lstStyle/>
        <a:p>
          <a:endParaRPr lang="cs-CZ"/>
        </a:p>
      </dgm:t>
    </dgm:pt>
    <dgm:pt modelId="{2089CE28-1C57-4570-AC2A-E7624EAAFD3A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b="0" i="0" dirty="0"/>
            <a:t>Koprodukce Izraele, ČR a Maďarska</a:t>
          </a:r>
          <a:endParaRPr lang="cs-CZ" dirty="0"/>
        </a:p>
      </dgm:t>
    </dgm:pt>
    <dgm:pt modelId="{A24E8726-9719-4588-BAFC-1DB630E147B1}" type="parTrans" cxnId="{388D3DDA-3240-4065-862F-B72031DB9BC7}">
      <dgm:prSet/>
      <dgm:spPr/>
      <dgm:t>
        <a:bodyPr/>
        <a:lstStyle/>
        <a:p>
          <a:endParaRPr lang="cs-CZ"/>
        </a:p>
      </dgm:t>
    </dgm:pt>
    <dgm:pt modelId="{3B23909D-CF3A-4089-8AA7-5BD9CB16850A}" type="sibTrans" cxnId="{388D3DDA-3240-4065-862F-B72031DB9BC7}">
      <dgm:prSet/>
      <dgm:spPr/>
      <dgm:t>
        <a:bodyPr/>
        <a:lstStyle/>
        <a:p>
          <a:endParaRPr lang="cs-CZ"/>
        </a:p>
      </dgm:t>
    </dgm:pt>
    <dgm:pt modelId="{F507AF14-E5D6-485D-91A0-69F78EA082FD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cs-CZ" b="0" i="0" dirty="0"/>
            <a:t>Koprodukce Itálie, ČR a Slovenska</a:t>
          </a:r>
          <a:endParaRPr lang="cs-CZ" dirty="0"/>
        </a:p>
      </dgm:t>
    </dgm:pt>
    <dgm:pt modelId="{A9BE4529-6A33-4DD6-AA71-49907F7A6965}" type="parTrans" cxnId="{C399029E-BB06-450B-84AC-794C35F5C351}">
      <dgm:prSet/>
      <dgm:spPr/>
      <dgm:t>
        <a:bodyPr/>
        <a:lstStyle/>
        <a:p>
          <a:endParaRPr lang="cs-CZ"/>
        </a:p>
      </dgm:t>
    </dgm:pt>
    <dgm:pt modelId="{9B392FAC-1F49-4B7D-827D-011D38C58C0B}" type="sibTrans" cxnId="{C399029E-BB06-450B-84AC-794C35F5C351}">
      <dgm:prSet/>
      <dgm:spPr/>
      <dgm:t>
        <a:bodyPr/>
        <a:lstStyle/>
        <a:p>
          <a:endParaRPr lang="cs-CZ"/>
        </a:p>
      </dgm:t>
    </dgm:pt>
    <dgm:pt modelId="{5E69C20F-E3B5-4B18-A0BE-EFBE42B767E7}" type="pres">
      <dgm:prSet presAssocID="{E5D8DD1E-20B2-4761-AD53-B6FE56B20544}" presName="linear" presStyleCnt="0">
        <dgm:presLayoutVars>
          <dgm:dir/>
          <dgm:resizeHandles val="exact"/>
        </dgm:presLayoutVars>
      </dgm:prSet>
      <dgm:spPr/>
    </dgm:pt>
    <dgm:pt modelId="{85396A3A-13C7-410E-9ECC-0AA2EABF2380}" type="pres">
      <dgm:prSet presAssocID="{BF13AAF8-3827-4048-9CC5-D5A5DBB8D49D}" presName="comp" presStyleCnt="0"/>
      <dgm:spPr/>
    </dgm:pt>
    <dgm:pt modelId="{F21F2DE9-1B96-47DE-B1AC-172400D7889D}" type="pres">
      <dgm:prSet presAssocID="{BF13AAF8-3827-4048-9CC5-D5A5DBB8D49D}" presName="box" presStyleLbl="node1" presStyleIdx="0" presStyleCnt="3" custLinFactNeighborX="149"/>
      <dgm:spPr/>
    </dgm:pt>
    <dgm:pt modelId="{3F8A9E1D-BA3F-49AC-8D1F-D16724B20519}" type="pres">
      <dgm:prSet presAssocID="{BF13AAF8-3827-4048-9CC5-D5A5DBB8D49D}" presName="img" presStyleLbl="fgImgPlace1" presStyleIdx="0" presStyleCnt="3" custScaleX="83494" custScaleY="9337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D7CB800-4089-4D4E-B22A-74DE99F1F895}" type="pres">
      <dgm:prSet presAssocID="{BF13AAF8-3827-4048-9CC5-D5A5DBB8D49D}" presName="text" presStyleLbl="node1" presStyleIdx="0" presStyleCnt="3">
        <dgm:presLayoutVars>
          <dgm:bulletEnabled val="1"/>
        </dgm:presLayoutVars>
      </dgm:prSet>
      <dgm:spPr/>
    </dgm:pt>
    <dgm:pt modelId="{50380252-3404-425E-87CA-96BA862C91B0}" type="pres">
      <dgm:prSet presAssocID="{F7A96F2B-F67E-43D9-99CF-2CDDEABA5CA7}" presName="spacer" presStyleCnt="0"/>
      <dgm:spPr/>
    </dgm:pt>
    <dgm:pt modelId="{DF862A8E-E729-4619-BEE1-BA1ECFE6DE77}" type="pres">
      <dgm:prSet presAssocID="{F227ADFC-3290-40DF-97BA-11BB203F0CD3}" presName="comp" presStyleCnt="0"/>
      <dgm:spPr/>
    </dgm:pt>
    <dgm:pt modelId="{35109827-3010-4F1C-AEF6-5CFEEEBC2F7F}" type="pres">
      <dgm:prSet presAssocID="{F227ADFC-3290-40DF-97BA-11BB203F0CD3}" presName="box" presStyleLbl="node1" presStyleIdx="1" presStyleCnt="3" custScaleX="99702" custLinFactNeighborY="1199"/>
      <dgm:spPr/>
    </dgm:pt>
    <dgm:pt modelId="{9899CE31-F085-4CF4-BF8B-DEB6D70044F8}" type="pres">
      <dgm:prSet presAssocID="{F227ADFC-3290-40DF-97BA-11BB203F0CD3}" presName="img" presStyleLbl="fgImgPlace1" presStyleIdx="1" presStyleCnt="3" custScaleX="90171" custScaleY="9485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67B4997E-A5CD-4843-A587-D25B46278F35}" type="pres">
      <dgm:prSet presAssocID="{F227ADFC-3290-40DF-97BA-11BB203F0CD3}" presName="text" presStyleLbl="node1" presStyleIdx="1" presStyleCnt="3">
        <dgm:presLayoutVars>
          <dgm:bulletEnabled val="1"/>
        </dgm:presLayoutVars>
      </dgm:prSet>
      <dgm:spPr/>
    </dgm:pt>
    <dgm:pt modelId="{EB75B789-BF57-42DE-94D9-2AB8917CCD83}" type="pres">
      <dgm:prSet presAssocID="{57A2AE28-0BB0-4ADD-9E9A-797056FAC98B}" presName="spacer" presStyleCnt="0"/>
      <dgm:spPr/>
    </dgm:pt>
    <dgm:pt modelId="{DA3E3789-A217-4EF8-866F-79239262655F}" type="pres">
      <dgm:prSet presAssocID="{319FE7E0-3922-4D5D-AD7C-94B134335051}" presName="comp" presStyleCnt="0"/>
      <dgm:spPr/>
    </dgm:pt>
    <dgm:pt modelId="{A49CA49D-3BF8-418A-9334-91EDEDA18EE6}" type="pres">
      <dgm:prSet presAssocID="{319FE7E0-3922-4D5D-AD7C-94B134335051}" presName="box" presStyleLbl="node1" presStyleIdx="2" presStyleCnt="3" custLinFactNeighborY="-1802"/>
      <dgm:spPr/>
    </dgm:pt>
    <dgm:pt modelId="{87B143F5-6492-4409-8C2F-411F008FD1F1}" type="pres">
      <dgm:prSet presAssocID="{319FE7E0-3922-4D5D-AD7C-94B134335051}" presName="img" presStyleLbl="fgImgPlace1" presStyleIdx="2" presStyleCnt="3" custScaleX="82388" custScaleY="86167" custLinFactNeighborX="553" custLinFactNeighborY="20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</dgm:pt>
    <dgm:pt modelId="{CCEBF873-0435-40DB-840C-72791C6091E1}" type="pres">
      <dgm:prSet presAssocID="{319FE7E0-3922-4D5D-AD7C-94B134335051}" presName="text" presStyleLbl="node1" presStyleIdx="2" presStyleCnt="3">
        <dgm:presLayoutVars>
          <dgm:bulletEnabled val="1"/>
        </dgm:presLayoutVars>
      </dgm:prSet>
      <dgm:spPr/>
    </dgm:pt>
  </dgm:ptLst>
  <dgm:cxnLst>
    <dgm:cxn modelId="{D659C700-001F-4416-8C88-9762224DFC5E}" srcId="{E5D8DD1E-20B2-4761-AD53-B6FE56B20544}" destId="{BF13AAF8-3827-4048-9CC5-D5A5DBB8D49D}" srcOrd="0" destOrd="0" parTransId="{B820CFCA-506F-49B0-98E3-9B44B113BE85}" sibTransId="{F7A96F2B-F67E-43D9-99CF-2CDDEABA5CA7}"/>
    <dgm:cxn modelId="{54B51D01-5354-4B09-9B8C-D8958DF77AF3}" type="presOf" srcId="{BF13AAF8-3827-4048-9CC5-D5A5DBB8D49D}" destId="{CD7CB800-4089-4D4E-B22A-74DE99F1F895}" srcOrd="1" destOrd="0" presId="urn:microsoft.com/office/officeart/2005/8/layout/vList4"/>
    <dgm:cxn modelId="{1876C016-1BDF-4824-8FF5-0D2D7C691358}" type="presOf" srcId="{9BA23E99-6FC2-4B38-B538-5403265E1B89}" destId="{F21F2DE9-1B96-47DE-B1AC-172400D7889D}" srcOrd="0" destOrd="1" presId="urn:microsoft.com/office/officeart/2005/8/layout/vList4"/>
    <dgm:cxn modelId="{5DC6301C-F687-4F77-88A6-918F521BAD67}" type="presOf" srcId="{1BBA2F1E-8E12-4BCA-91F1-98587885453A}" destId="{CCEBF873-0435-40DB-840C-72791C6091E1}" srcOrd="1" destOrd="1" presId="urn:microsoft.com/office/officeart/2005/8/layout/vList4"/>
    <dgm:cxn modelId="{299B542A-0B12-4DEF-9198-2BD85DE99DDC}" type="presOf" srcId="{E5D8DD1E-20B2-4761-AD53-B6FE56B20544}" destId="{5E69C20F-E3B5-4B18-A0BE-EFBE42B767E7}" srcOrd="0" destOrd="0" presId="urn:microsoft.com/office/officeart/2005/8/layout/vList4"/>
    <dgm:cxn modelId="{49A55C2D-160B-4AAE-B3B0-F6300C9BB24C}" srcId="{319FE7E0-3922-4D5D-AD7C-94B134335051}" destId="{1BBA2F1E-8E12-4BCA-91F1-98587885453A}" srcOrd="0" destOrd="0" parTransId="{51F7D4ED-05C3-4487-93E3-825DE7B87C9B}" sibTransId="{01F1368F-BE96-4CD5-A696-DFE54CA15D20}"/>
    <dgm:cxn modelId="{705F272F-DDAD-4951-8D99-72211441B976}" srcId="{319FE7E0-3922-4D5D-AD7C-94B134335051}" destId="{C119A8AC-39D0-4AA8-ABEB-2B3327FF9894}" srcOrd="1" destOrd="0" parTransId="{D2BC0258-697E-4EBF-AF58-360B979BCE3D}" sibTransId="{DB9A4D32-C632-4545-9F93-3AF1DEFE8C60}"/>
    <dgm:cxn modelId="{0ADB9C37-32D6-47B1-9ECE-C6BD40BA7476}" srcId="{F227ADFC-3290-40DF-97BA-11BB203F0CD3}" destId="{ABB98E6F-775B-47A6-9F9E-CA51A9AF6256}" srcOrd="0" destOrd="0" parTransId="{F5A76C77-5459-40B6-9134-B267B7EDE788}" sibTransId="{03C462EA-1A6D-451A-B23B-87B3F1076946}"/>
    <dgm:cxn modelId="{77B3003B-0F03-45CB-BFF4-BA487B3DF6C6}" type="presOf" srcId="{BF13AAF8-3827-4048-9CC5-D5A5DBB8D49D}" destId="{F21F2DE9-1B96-47DE-B1AC-172400D7889D}" srcOrd="0" destOrd="0" presId="urn:microsoft.com/office/officeart/2005/8/layout/vList4"/>
    <dgm:cxn modelId="{DCAE0263-7C55-4842-9275-6109E2772909}" type="presOf" srcId="{2089CE28-1C57-4570-AC2A-E7624EAAFD3A}" destId="{67B4997E-A5CD-4843-A587-D25B46278F35}" srcOrd="1" destOrd="2" presId="urn:microsoft.com/office/officeart/2005/8/layout/vList4"/>
    <dgm:cxn modelId="{A24EDF66-772A-4165-B455-40A6D09F3D25}" type="presOf" srcId="{2089CE28-1C57-4570-AC2A-E7624EAAFD3A}" destId="{35109827-3010-4F1C-AEF6-5CFEEEBC2F7F}" srcOrd="0" destOrd="2" presId="urn:microsoft.com/office/officeart/2005/8/layout/vList4"/>
    <dgm:cxn modelId="{6C8B2A6A-B77B-4230-95CD-58AD13FF9CDE}" type="presOf" srcId="{F227ADFC-3290-40DF-97BA-11BB203F0CD3}" destId="{67B4997E-A5CD-4843-A587-D25B46278F35}" srcOrd="1" destOrd="0" presId="urn:microsoft.com/office/officeart/2005/8/layout/vList4"/>
    <dgm:cxn modelId="{1BBD0258-5794-427A-8220-2DA3033C14BD}" type="presOf" srcId="{1BBA2F1E-8E12-4BCA-91F1-98587885453A}" destId="{A49CA49D-3BF8-418A-9334-91EDEDA18EE6}" srcOrd="0" destOrd="1" presId="urn:microsoft.com/office/officeart/2005/8/layout/vList4"/>
    <dgm:cxn modelId="{BCBF8386-98A3-4914-BEB9-90C03D87A0F7}" srcId="{E5D8DD1E-20B2-4761-AD53-B6FE56B20544}" destId="{F227ADFC-3290-40DF-97BA-11BB203F0CD3}" srcOrd="1" destOrd="0" parTransId="{B773F80D-964A-4FC8-855B-985770CAC128}" sibTransId="{57A2AE28-0BB0-4ADD-9E9A-797056FAC98B}"/>
    <dgm:cxn modelId="{2B5D5D98-5681-4B77-A84D-C2958842F603}" type="presOf" srcId="{ABB98E6F-775B-47A6-9F9E-CA51A9AF6256}" destId="{35109827-3010-4F1C-AEF6-5CFEEEBC2F7F}" srcOrd="0" destOrd="1" presId="urn:microsoft.com/office/officeart/2005/8/layout/vList4"/>
    <dgm:cxn modelId="{E855469D-7A4E-4118-BCE1-30BC052BD13B}" type="presOf" srcId="{319FE7E0-3922-4D5D-AD7C-94B134335051}" destId="{A49CA49D-3BF8-418A-9334-91EDEDA18EE6}" srcOrd="0" destOrd="0" presId="urn:microsoft.com/office/officeart/2005/8/layout/vList4"/>
    <dgm:cxn modelId="{C399029E-BB06-450B-84AC-794C35F5C351}" srcId="{BF13AAF8-3827-4048-9CC5-D5A5DBB8D49D}" destId="{F507AF14-E5D6-485D-91A0-69F78EA082FD}" srcOrd="1" destOrd="0" parTransId="{A9BE4529-6A33-4DD6-AA71-49907F7A6965}" sibTransId="{9B392FAC-1F49-4B7D-827D-011D38C58C0B}"/>
    <dgm:cxn modelId="{BF81089F-2838-4B05-8C80-BD69604BFB64}" type="presOf" srcId="{ABB98E6F-775B-47A6-9F9E-CA51A9AF6256}" destId="{67B4997E-A5CD-4843-A587-D25B46278F35}" srcOrd="1" destOrd="1" presId="urn:microsoft.com/office/officeart/2005/8/layout/vList4"/>
    <dgm:cxn modelId="{DFB980A0-51DF-4100-8310-0E541666D2B9}" type="presOf" srcId="{C119A8AC-39D0-4AA8-ABEB-2B3327FF9894}" destId="{CCEBF873-0435-40DB-840C-72791C6091E1}" srcOrd="1" destOrd="2" presId="urn:microsoft.com/office/officeart/2005/8/layout/vList4"/>
    <dgm:cxn modelId="{4B3CC0AA-79E7-4215-A6DA-89C7613DF247}" type="presOf" srcId="{F507AF14-E5D6-485D-91A0-69F78EA082FD}" destId="{CD7CB800-4089-4D4E-B22A-74DE99F1F895}" srcOrd="1" destOrd="2" presId="urn:microsoft.com/office/officeart/2005/8/layout/vList4"/>
    <dgm:cxn modelId="{A9764AAC-C3E3-4ACC-A577-40980D59EFCE}" srcId="{E5D8DD1E-20B2-4761-AD53-B6FE56B20544}" destId="{319FE7E0-3922-4D5D-AD7C-94B134335051}" srcOrd="2" destOrd="0" parTransId="{7267DB1B-91F8-43BF-AE21-C43B2E72B772}" sibTransId="{9AFC2E89-BD40-49DD-A9AC-6B331C35A59C}"/>
    <dgm:cxn modelId="{4310ACD4-F83E-4D19-8792-AC945B67462C}" srcId="{BF13AAF8-3827-4048-9CC5-D5A5DBB8D49D}" destId="{9BA23E99-6FC2-4B38-B538-5403265E1B89}" srcOrd="0" destOrd="0" parTransId="{26AB9CA6-9949-4F89-B942-CD0B9E22AD7A}" sibTransId="{01AAD97D-22D0-4165-98CB-08E527FE03D9}"/>
    <dgm:cxn modelId="{5907ECD5-931C-45F1-A021-41373AA2997E}" type="presOf" srcId="{F227ADFC-3290-40DF-97BA-11BB203F0CD3}" destId="{35109827-3010-4F1C-AEF6-5CFEEEBC2F7F}" srcOrd="0" destOrd="0" presId="urn:microsoft.com/office/officeart/2005/8/layout/vList4"/>
    <dgm:cxn modelId="{194D22D9-8DBA-43DC-9BDD-61BD82D6BBBF}" type="presOf" srcId="{C119A8AC-39D0-4AA8-ABEB-2B3327FF9894}" destId="{A49CA49D-3BF8-418A-9334-91EDEDA18EE6}" srcOrd="0" destOrd="2" presId="urn:microsoft.com/office/officeart/2005/8/layout/vList4"/>
    <dgm:cxn modelId="{388D3DDA-3240-4065-862F-B72031DB9BC7}" srcId="{F227ADFC-3290-40DF-97BA-11BB203F0CD3}" destId="{2089CE28-1C57-4570-AC2A-E7624EAAFD3A}" srcOrd="1" destOrd="0" parTransId="{A24E8726-9719-4588-BAFC-1DB630E147B1}" sibTransId="{3B23909D-CF3A-4089-8AA7-5BD9CB16850A}"/>
    <dgm:cxn modelId="{D16C89F2-CA11-4795-8CD5-B8FD464791DF}" type="presOf" srcId="{319FE7E0-3922-4D5D-AD7C-94B134335051}" destId="{CCEBF873-0435-40DB-840C-72791C6091E1}" srcOrd="1" destOrd="0" presId="urn:microsoft.com/office/officeart/2005/8/layout/vList4"/>
    <dgm:cxn modelId="{8BF0BDFA-94E4-4D92-BB29-8365B233C9ED}" type="presOf" srcId="{9BA23E99-6FC2-4B38-B538-5403265E1B89}" destId="{CD7CB800-4089-4D4E-B22A-74DE99F1F895}" srcOrd="1" destOrd="1" presId="urn:microsoft.com/office/officeart/2005/8/layout/vList4"/>
    <dgm:cxn modelId="{F8B392FE-3903-4A9D-B222-5D27955EB23F}" type="presOf" srcId="{F507AF14-E5D6-485D-91A0-69F78EA082FD}" destId="{F21F2DE9-1B96-47DE-B1AC-172400D7889D}" srcOrd="0" destOrd="2" presId="urn:microsoft.com/office/officeart/2005/8/layout/vList4"/>
    <dgm:cxn modelId="{20EE0797-904E-41E7-BE5B-7D39126CA519}" type="presParOf" srcId="{5E69C20F-E3B5-4B18-A0BE-EFBE42B767E7}" destId="{85396A3A-13C7-410E-9ECC-0AA2EABF2380}" srcOrd="0" destOrd="0" presId="urn:microsoft.com/office/officeart/2005/8/layout/vList4"/>
    <dgm:cxn modelId="{EC92F080-ADBB-4263-879D-DDBB0A9F30ED}" type="presParOf" srcId="{85396A3A-13C7-410E-9ECC-0AA2EABF2380}" destId="{F21F2DE9-1B96-47DE-B1AC-172400D7889D}" srcOrd="0" destOrd="0" presId="urn:microsoft.com/office/officeart/2005/8/layout/vList4"/>
    <dgm:cxn modelId="{677E6B28-D409-46DA-AF8B-ECA2341ADE41}" type="presParOf" srcId="{85396A3A-13C7-410E-9ECC-0AA2EABF2380}" destId="{3F8A9E1D-BA3F-49AC-8D1F-D16724B20519}" srcOrd="1" destOrd="0" presId="urn:microsoft.com/office/officeart/2005/8/layout/vList4"/>
    <dgm:cxn modelId="{41DDA0E9-772D-4997-970B-1D58B2E3FDE4}" type="presParOf" srcId="{85396A3A-13C7-410E-9ECC-0AA2EABF2380}" destId="{CD7CB800-4089-4D4E-B22A-74DE99F1F895}" srcOrd="2" destOrd="0" presId="urn:microsoft.com/office/officeart/2005/8/layout/vList4"/>
    <dgm:cxn modelId="{9DD99C3B-5E18-44D3-AAE3-75CB495C23B0}" type="presParOf" srcId="{5E69C20F-E3B5-4B18-A0BE-EFBE42B767E7}" destId="{50380252-3404-425E-87CA-96BA862C91B0}" srcOrd="1" destOrd="0" presId="urn:microsoft.com/office/officeart/2005/8/layout/vList4"/>
    <dgm:cxn modelId="{C861A04C-7F3B-4932-BFA6-F3F9F13E1242}" type="presParOf" srcId="{5E69C20F-E3B5-4B18-A0BE-EFBE42B767E7}" destId="{DF862A8E-E729-4619-BEE1-BA1ECFE6DE77}" srcOrd="2" destOrd="0" presId="urn:microsoft.com/office/officeart/2005/8/layout/vList4"/>
    <dgm:cxn modelId="{285D97EB-F21F-4DB2-B304-2460881422B4}" type="presParOf" srcId="{DF862A8E-E729-4619-BEE1-BA1ECFE6DE77}" destId="{35109827-3010-4F1C-AEF6-5CFEEEBC2F7F}" srcOrd="0" destOrd="0" presId="urn:microsoft.com/office/officeart/2005/8/layout/vList4"/>
    <dgm:cxn modelId="{3451FD70-0E13-4D11-8C08-FB238378C5A7}" type="presParOf" srcId="{DF862A8E-E729-4619-BEE1-BA1ECFE6DE77}" destId="{9899CE31-F085-4CF4-BF8B-DEB6D70044F8}" srcOrd="1" destOrd="0" presId="urn:microsoft.com/office/officeart/2005/8/layout/vList4"/>
    <dgm:cxn modelId="{3D972565-49B7-404D-BAAA-4B22F7F82364}" type="presParOf" srcId="{DF862A8E-E729-4619-BEE1-BA1ECFE6DE77}" destId="{67B4997E-A5CD-4843-A587-D25B46278F35}" srcOrd="2" destOrd="0" presId="urn:microsoft.com/office/officeart/2005/8/layout/vList4"/>
    <dgm:cxn modelId="{FD7CDDC9-4EAA-4BA1-88D7-27DCB53C61A6}" type="presParOf" srcId="{5E69C20F-E3B5-4B18-A0BE-EFBE42B767E7}" destId="{EB75B789-BF57-42DE-94D9-2AB8917CCD83}" srcOrd="3" destOrd="0" presId="urn:microsoft.com/office/officeart/2005/8/layout/vList4"/>
    <dgm:cxn modelId="{24679EEF-273D-4D45-B8DA-FE7F6B65DE05}" type="presParOf" srcId="{5E69C20F-E3B5-4B18-A0BE-EFBE42B767E7}" destId="{DA3E3789-A217-4EF8-866F-79239262655F}" srcOrd="4" destOrd="0" presId="urn:microsoft.com/office/officeart/2005/8/layout/vList4"/>
    <dgm:cxn modelId="{F9840EF3-DD47-4502-AD49-C503B5E8FA61}" type="presParOf" srcId="{DA3E3789-A217-4EF8-866F-79239262655F}" destId="{A49CA49D-3BF8-418A-9334-91EDEDA18EE6}" srcOrd="0" destOrd="0" presId="urn:microsoft.com/office/officeart/2005/8/layout/vList4"/>
    <dgm:cxn modelId="{38FD026C-83C2-4CE9-9C40-4D751E9D95DF}" type="presParOf" srcId="{DA3E3789-A217-4EF8-866F-79239262655F}" destId="{87B143F5-6492-4409-8C2F-411F008FD1F1}" srcOrd="1" destOrd="0" presId="urn:microsoft.com/office/officeart/2005/8/layout/vList4"/>
    <dgm:cxn modelId="{64D1071B-651E-47C8-B6DD-F2DD0072AA30}" type="presParOf" srcId="{DA3E3789-A217-4EF8-866F-79239262655F}" destId="{CCEBF873-0435-40DB-840C-72791C6091E1}" srcOrd="2" destOrd="0" presId="urn:microsoft.com/office/officeart/2005/8/layout/vList4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551D6-3E18-4885-A57B-45BADA84F120}">
      <dsp:nvSpPr>
        <dsp:cNvPr id="0" name=""/>
        <dsp:cNvSpPr/>
      </dsp:nvSpPr>
      <dsp:spPr>
        <a:xfrm>
          <a:off x="726358" y="0"/>
          <a:ext cx="8232057" cy="5317340"/>
        </a:xfrm>
        <a:prstGeom prst="rightArrow">
          <a:avLst/>
        </a:prstGeom>
        <a:solidFill>
          <a:srgbClr val="E3C02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11FDC-E9A3-44C0-ADAB-68C796E8D25E}">
      <dsp:nvSpPr>
        <dsp:cNvPr id="0" name=""/>
        <dsp:cNvSpPr/>
      </dsp:nvSpPr>
      <dsp:spPr>
        <a:xfrm>
          <a:off x="1566" y="1595202"/>
          <a:ext cx="2316492" cy="2126936"/>
        </a:xfrm>
        <a:prstGeom prst="roundRect">
          <a:avLst/>
        </a:prstGeom>
        <a:solidFill>
          <a:srgbClr val="CC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2 výzvy</a:t>
          </a:r>
        </a:p>
      </dsp:txBody>
      <dsp:txXfrm>
        <a:off x="105394" y="1699030"/>
        <a:ext cx="2108836" cy="1919280"/>
      </dsp:txXfrm>
    </dsp:sp>
    <dsp:sp modelId="{35D5DB5A-478A-4088-9E2B-62687BEA768A}">
      <dsp:nvSpPr>
        <dsp:cNvPr id="0" name=""/>
        <dsp:cNvSpPr/>
      </dsp:nvSpPr>
      <dsp:spPr>
        <a:xfrm>
          <a:off x="2456615" y="1595202"/>
          <a:ext cx="2316492" cy="2126936"/>
        </a:xfrm>
        <a:prstGeom prst="roundRect">
          <a:avLst/>
        </a:prstGeom>
        <a:solidFill>
          <a:srgbClr val="CC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20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přihlášených projektů</a:t>
          </a:r>
        </a:p>
      </dsp:txBody>
      <dsp:txXfrm>
        <a:off x="2560443" y="1699030"/>
        <a:ext cx="2108836" cy="1919280"/>
      </dsp:txXfrm>
    </dsp:sp>
    <dsp:sp modelId="{C67A8C39-9F6E-4590-A43E-3FA8771789FF}">
      <dsp:nvSpPr>
        <dsp:cNvPr id="0" name=""/>
        <dsp:cNvSpPr/>
      </dsp:nvSpPr>
      <dsp:spPr>
        <a:xfrm>
          <a:off x="4911665" y="1595202"/>
          <a:ext cx="2316492" cy="2126936"/>
        </a:xfrm>
        <a:prstGeom prst="roundRect">
          <a:avLst/>
        </a:prstGeom>
        <a:solidFill>
          <a:srgbClr val="CC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7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podpořených projektů</a:t>
          </a:r>
        </a:p>
      </dsp:txBody>
      <dsp:txXfrm>
        <a:off x="5015493" y="1699030"/>
        <a:ext cx="2108836" cy="1919280"/>
      </dsp:txXfrm>
    </dsp:sp>
    <dsp:sp modelId="{FFDDF0FC-EC0F-4372-AB25-F3C92EF822CB}">
      <dsp:nvSpPr>
        <dsp:cNvPr id="0" name=""/>
        <dsp:cNvSpPr/>
      </dsp:nvSpPr>
      <dsp:spPr>
        <a:xfrm>
          <a:off x="7366714" y="1595202"/>
          <a:ext cx="2316492" cy="2126936"/>
        </a:xfrm>
        <a:prstGeom prst="roundRect">
          <a:avLst/>
        </a:prstGeom>
        <a:solidFill>
          <a:srgbClr val="CC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5,7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mil. korun </a:t>
          </a:r>
        </a:p>
      </dsp:txBody>
      <dsp:txXfrm>
        <a:off x="7470542" y="1699030"/>
        <a:ext cx="2108836" cy="1919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F2DE9-1B96-47DE-B1AC-172400D7889D}">
      <dsp:nvSpPr>
        <dsp:cNvPr id="0" name=""/>
        <dsp:cNvSpPr/>
      </dsp:nvSpPr>
      <dsp:spPr>
        <a:xfrm>
          <a:off x="0" y="0"/>
          <a:ext cx="7462684" cy="1349801"/>
        </a:xfrm>
        <a:prstGeom prst="roundRect">
          <a:avLst>
            <a:gd name="adj" fmla="val 10000"/>
          </a:avLst>
        </a:prstGeom>
        <a:solidFill>
          <a:srgbClr val="C0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LÁZNĚ TEREZÍN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 dirty="0"/>
            <a:t>Režie Gabriele </a:t>
          </a:r>
          <a:r>
            <a:rPr lang="cs-CZ" sz="2000" b="0" i="0" kern="1200" dirty="0" err="1"/>
            <a:t>Guidi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 dirty="0"/>
            <a:t>Koprodukce Itálie, ČR a Slovenska</a:t>
          </a:r>
          <a:endParaRPr lang="cs-CZ" sz="2000" kern="1200" dirty="0"/>
        </a:p>
      </dsp:txBody>
      <dsp:txXfrm>
        <a:off x="1627516" y="0"/>
        <a:ext cx="5835167" cy="1349801"/>
      </dsp:txXfrm>
    </dsp:sp>
    <dsp:sp modelId="{3F8A9E1D-BA3F-49AC-8D1F-D16724B20519}">
      <dsp:nvSpPr>
        <dsp:cNvPr id="0" name=""/>
        <dsp:cNvSpPr/>
      </dsp:nvSpPr>
      <dsp:spPr>
        <a:xfrm>
          <a:off x="258159" y="170728"/>
          <a:ext cx="1246178" cy="10083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09827-3010-4F1C-AEF6-5CFEEEBC2F7F}">
      <dsp:nvSpPr>
        <dsp:cNvPr id="0" name=""/>
        <dsp:cNvSpPr/>
      </dsp:nvSpPr>
      <dsp:spPr>
        <a:xfrm>
          <a:off x="11119" y="1500966"/>
          <a:ext cx="7440445" cy="1349801"/>
        </a:xfrm>
        <a:prstGeom prst="roundRect">
          <a:avLst>
            <a:gd name="adj" fmla="val 10000"/>
          </a:avLst>
        </a:prstGeom>
        <a:solidFill>
          <a:srgbClr val="C0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MRTVÝ JAZYK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 dirty="0"/>
            <a:t>Režie: Mihal </a:t>
          </a:r>
          <a:r>
            <a:rPr lang="cs-CZ" sz="2000" b="0" i="0" kern="1200" dirty="0" err="1"/>
            <a:t>Brezis</a:t>
          </a:r>
          <a:r>
            <a:rPr lang="cs-CZ" sz="2000" b="0" i="0" kern="1200" dirty="0"/>
            <a:t> a </a:t>
          </a:r>
          <a:r>
            <a:rPr lang="cs-CZ" sz="2000" b="0" i="0" kern="1200" dirty="0" err="1"/>
            <a:t>Oded</a:t>
          </a:r>
          <a:r>
            <a:rPr lang="cs-CZ" sz="2000" b="0" i="0" kern="1200" dirty="0"/>
            <a:t> </a:t>
          </a:r>
          <a:r>
            <a:rPr lang="cs-CZ" sz="2000" b="0" i="0" kern="1200" dirty="0" err="1"/>
            <a:t>Binnun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 dirty="0"/>
            <a:t>Koprodukce Izraele, ČR a Maďarska</a:t>
          </a:r>
          <a:endParaRPr lang="cs-CZ" sz="2000" kern="1200" dirty="0"/>
        </a:p>
      </dsp:txBody>
      <dsp:txXfrm>
        <a:off x="1633786" y="1500966"/>
        <a:ext cx="5817778" cy="1349801"/>
      </dsp:txXfrm>
    </dsp:sp>
    <dsp:sp modelId="{9899CE31-F085-4CF4-BF8B-DEB6D70044F8}">
      <dsp:nvSpPr>
        <dsp:cNvPr id="0" name=""/>
        <dsp:cNvSpPr/>
      </dsp:nvSpPr>
      <dsp:spPr>
        <a:xfrm>
          <a:off x="208330" y="1647519"/>
          <a:ext cx="1345835" cy="10243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9CA49D-3BF8-418A-9334-91EDEDA18EE6}">
      <dsp:nvSpPr>
        <dsp:cNvPr id="0" name=""/>
        <dsp:cNvSpPr/>
      </dsp:nvSpPr>
      <dsp:spPr>
        <a:xfrm>
          <a:off x="0" y="2945240"/>
          <a:ext cx="7462684" cy="1349801"/>
        </a:xfrm>
        <a:prstGeom prst="roundRect">
          <a:avLst>
            <a:gd name="adj" fmla="val 10000"/>
          </a:avLst>
        </a:prstGeom>
        <a:solidFill>
          <a:srgbClr val="C00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BĚŽNÁ SELHÁNÍ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 dirty="0"/>
            <a:t>Režie: Cristina </a:t>
          </a:r>
          <a:r>
            <a:rPr lang="cs-CZ" sz="2000" b="0" i="0" kern="1200" dirty="0" err="1"/>
            <a:t>Groșan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b="0" i="0" kern="1200" dirty="0"/>
            <a:t>Koprodukce ČR, Itálie, Maďarska a Slovenska </a:t>
          </a:r>
          <a:endParaRPr lang="cs-CZ" sz="2000" kern="1200" dirty="0"/>
        </a:p>
      </dsp:txBody>
      <dsp:txXfrm>
        <a:off x="1627516" y="2945240"/>
        <a:ext cx="5835167" cy="1349801"/>
      </dsp:txXfrm>
    </dsp:sp>
    <dsp:sp modelId="{87B143F5-6492-4409-8C2F-411F008FD1F1}">
      <dsp:nvSpPr>
        <dsp:cNvPr id="0" name=""/>
        <dsp:cNvSpPr/>
      </dsp:nvSpPr>
      <dsp:spPr>
        <a:xfrm>
          <a:off x="274666" y="3201703"/>
          <a:ext cx="1229671" cy="9304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84E1A-7D6B-452E-AB67-8785C09A1DB5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308BB-EB0F-4AB9-ADE5-7CF77E466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46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308BB-EB0F-4AB9-ADE5-7CF77E46646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40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308BB-EB0F-4AB9-ADE5-7CF77E46646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09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308BB-EB0F-4AB9-ADE5-7CF77E46646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988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308BB-EB0F-4AB9-ADE5-7CF77E46646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51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308BB-EB0F-4AB9-ADE5-7CF77E46646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44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30A0C-49EB-4473-96C5-6E315C844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E07F89-AB7E-4F0E-9446-0ED8E90A8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634186-22A6-4BEE-9296-EE5BB104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767BA6-0482-4E7E-8D56-BFF684ED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E6ECCA-96F7-4EC0-859C-92C590EE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2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77682-8F29-470C-A9BE-D90588E1C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D1F860-150C-470B-B927-83795016A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A78AD3-36B7-49DC-A94E-F7F09F76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FC2050-EDDA-4132-8434-C8EB2DF5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567E9-1DFA-4C5B-B947-ADD2C000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19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0F10A0E-E5EB-40F6-9572-5A2FF563B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6C74A4-8837-4B14-837B-A88BCC791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916F52-23CF-4662-A99D-133E7E75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5F95F6-20C9-4172-A1EC-DB4AB4F3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F54453-1C29-43D7-B8A2-3D78B2B7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0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E94C3-6A18-43D3-BE0A-70944567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0B9F38-459D-4D8A-A8B8-C131FFE06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56CEEE-8DFA-4150-89ED-F218E00D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F36C39-E76E-4B53-98A7-46119B16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5987C6-2FEA-4565-9EB6-3D325262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64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66F37-C7F2-43DC-B960-431286F1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983216D-B338-4E51-89E4-A1AEC184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2D7F5E-0A0F-4C15-8FF3-265E0317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D73D99-A051-4177-A5EF-C72607F8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64AE03-9513-4A74-B22B-DBC4EBD5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72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4FED0-52A7-4E40-B18C-C89734BF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97E33C-E2BD-42A1-A84F-6EFBDD139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82943D-FCA5-40B9-96FF-54F4F7CD8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F14678-757B-44FB-82A2-E954851D6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6CF650-EDBE-4F29-A0A6-5442B1C4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53B6A7-F26C-444F-A1F6-D9D00760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98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A55A2-373D-4691-B964-738369F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6C78568-692F-4134-A1CF-AF89E10D6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D35486F-27C6-41F2-9953-81C0248A6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9A63F3F-1599-41B7-9561-2C4172255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130F6CC-FD41-49BE-A716-0CC66F15F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64AB6AA-4106-4CC7-9CFF-E7CA5E20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CEF39BF-0742-46BB-8F90-D36F7458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86CC427-AED1-4A9D-9DBC-3EAFDB14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7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CED26-FBA8-4511-95CB-C2054F2F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0B09CBD-0142-4C2D-9D0F-098AF25F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121B7A-77DA-43F9-A386-0E2CD7BA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85DC3F-7F61-4491-8612-E6909C97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32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C5F1A0-6380-42AA-83CD-50576D61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45B297-BEA0-40C8-9974-53C9DA0B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847DE8-5931-4F2E-95F0-078EAD49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92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C8F67-D751-4993-BBFC-C4128374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7AA361-BA3F-404F-BC16-B1F9B6781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3BFB3CF-3110-465D-BE8A-41616B208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60FF73-5B84-4CC2-AE9E-47A29FD9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2B21D7-DBC2-4679-A07D-0A2ED0FA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9F9074-4727-4F27-8FAE-78467BAD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21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DE902-9D2E-4CA8-8BF4-95301274D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1BD46E-E979-43C6-84A4-0D1C2F14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E854BF7-E0B6-41DB-9779-4675E012A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295559-AA4D-4E59-BF8B-FD63D6F7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B24FA0-2BF2-492E-BACA-A1D6F82A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43B795-AA9F-4903-A61E-C9AED45B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78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5F54462-34D4-415A-BD78-218365EA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022DEB-44F8-44E5-9376-E943B990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5174E6-AB25-4C69-994C-EBBC0FA4B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E700-D27A-4AD9-BF06-09C080DEBCB1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B84619-941A-4A10-B840-07AA9E50B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4642DE-36D9-4117-B6C4-EC482E0B1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63F79-951F-498D-867A-CDE6750B6B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11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satelitní zobrazení Země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82E6BBA2-6339-45DD-B4B6-CA277BBAAD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66E3755-ECBC-4B95-90B7-792B4A2D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6962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76962"/>
            <a:ext cx="4429125" cy="7034952"/>
          </a:xfrm>
          <a:solidFill>
            <a:srgbClr val="CC0000">
              <a:alpha val="74000"/>
            </a:srgbClr>
          </a:solidFill>
          <a:ln w="38100" cap="sq">
            <a:solidFill>
              <a:schemeClr val="tx1"/>
            </a:solidFill>
            <a:miter lim="800000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tIns="1728000" rtlCol="0" anchor="t">
            <a:normAutofit/>
          </a:bodyPr>
          <a:lstStyle/>
          <a:p>
            <a: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NADAČNÍ FOND </a:t>
            </a:r>
            <a:b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PRAHA </a:t>
            </a:r>
            <a:b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 FILMU </a:t>
            </a:r>
            <a:b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5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PRAGUE FILM FUND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3A2FC53-2C1D-4C00-BE2B-DFA472BDA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780" y="5952560"/>
            <a:ext cx="1684336" cy="8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921" y="987424"/>
            <a:ext cx="4082769" cy="1450976"/>
          </a:xfrm>
        </p:spPr>
        <p:txBody>
          <a:bodyPr anchor="t">
            <a:noAutofit/>
          </a:bodyPr>
          <a:lstStyle/>
          <a:p>
            <a:r>
              <a:rPr lang="cs-CZ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Přilákání nového audiovizuálního byznysu</a:t>
            </a:r>
            <a:endParaRPr lang="cs-CZ" b="1" dirty="0">
              <a:solidFill>
                <a:srgbClr val="E3C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0" y="1150374"/>
            <a:ext cx="6638275" cy="4198375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6921" y="2084439"/>
            <a:ext cx="3665902" cy="3877954"/>
          </a:xfrm>
        </p:spPr>
        <p:txBody>
          <a:bodyPr>
            <a:normAutofit fontScale="47500" lnSpcReduction="20000"/>
          </a:bodyPr>
          <a:lstStyle/>
          <a:p>
            <a:r>
              <a:rPr lang="cs-CZ" sz="2900" dirty="0"/>
              <a:t>„Konkurenceschopnost bude pro restart systému klíčová. Česko je v současnosti silnou destinací zahraničních projektů a české filmy a televize začínají slavit mezinárodní úspěch zejména díky kvalitě českých štábů a průmyslovému a kreativnímu </a:t>
            </a:r>
            <a:r>
              <a:rPr lang="cs-CZ" sz="2900" dirty="0" err="1"/>
              <a:t>know</a:t>
            </a:r>
            <a:r>
              <a:rPr lang="cs-CZ" sz="2900" dirty="0"/>
              <a:t> </a:t>
            </a:r>
            <a:r>
              <a:rPr lang="cs-CZ" sz="2900" dirty="0" err="1"/>
              <a:t>how</a:t>
            </a:r>
            <a:r>
              <a:rPr lang="cs-CZ" sz="2900" dirty="0"/>
              <a:t>. Nejsme levná montovna, ale silný kreativní průmysl. Jsme země s vizí do budoucnosti. Tzn. po skončení epidemie se musíme profilovat jako země připravená na mezinárodní spolupráci a přátelská k domácím a zahraničním tvůrcům. S tím souvisí posílení propagace České republiky jako „film </a:t>
            </a:r>
            <a:r>
              <a:rPr lang="cs-CZ" sz="2900" dirty="0" err="1"/>
              <a:t>friendly</a:t>
            </a:r>
            <a:r>
              <a:rPr lang="cs-CZ" sz="2900" dirty="0"/>
              <a:t>“ destinace a již nyní je potřeba pracovat na vhodném PR v mezinárodním prostředí.“ </a:t>
            </a:r>
          </a:p>
          <a:p>
            <a:r>
              <a:rPr lang="cs-CZ" sz="2900" dirty="0"/>
              <a:t>„Stimulovat podporu natáčení v regionech: Před krizí měl objem utracených prostředků českých i zahraničních producentů v regionech stoupající tendenci.“ </a:t>
            </a:r>
            <a:endParaRPr lang="cs-CZ" sz="2900" b="1" dirty="0"/>
          </a:p>
          <a:p>
            <a:r>
              <a:rPr lang="cs-CZ" sz="2900" b="1" dirty="0"/>
              <a:t>Asociace producentů v audiovizi 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5617DF1B-E242-44B2-B2DF-45732BB2ACAA}"/>
              </a:ext>
            </a:extLst>
          </p:cNvPr>
          <p:cNvSpPr/>
          <p:nvPr/>
        </p:nvSpPr>
        <p:spPr>
          <a:xfrm>
            <a:off x="257316" y="4056730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 restart film </a:t>
            </a:r>
            <a:r>
              <a:rPr lang="cs-CZ" sz="2400" dirty="0" err="1"/>
              <a:t>industry</a:t>
            </a:r>
            <a:endParaRPr lang="cs-CZ" sz="2400" dirty="0"/>
          </a:p>
          <a:p>
            <a:pPr algn="ctr"/>
            <a:r>
              <a:rPr lang="cs-CZ" sz="2400" dirty="0"/>
              <a:t> = </a:t>
            </a:r>
          </a:p>
          <a:p>
            <a:pPr algn="ctr"/>
            <a:r>
              <a:rPr lang="cs-CZ" sz="2400" dirty="0"/>
              <a:t>restart ekonomiky 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D3CC428-186E-4E66-97D4-84358F686490}"/>
              </a:ext>
            </a:extLst>
          </p:cNvPr>
          <p:cNvSpPr/>
          <p:nvPr/>
        </p:nvSpPr>
        <p:spPr>
          <a:xfrm>
            <a:off x="2528843" y="4056730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 stimulace</a:t>
            </a:r>
          </a:p>
          <a:p>
            <a:pPr algn="ctr"/>
            <a:r>
              <a:rPr lang="cs-CZ" sz="2400" dirty="0"/>
              <a:t>lokální  podpory</a:t>
            </a:r>
          </a:p>
        </p:txBody>
      </p:sp>
    </p:spTree>
    <p:extLst>
      <p:ext uri="{BB962C8B-B14F-4D97-AF65-F5344CB8AC3E}">
        <p14:creationId xmlns:p14="http://schemas.microsoft.com/office/powerpoint/2010/main" val="120958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5809"/>
            <a:ext cx="3932237" cy="1043093"/>
          </a:xfrm>
        </p:spPr>
        <p:txBody>
          <a:bodyPr anchor="t">
            <a:normAutofit fontScale="90000"/>
          </a:bodyPr>
          <a:lstStyle/>
          <a:p>
            <a:r>
              <a:rPr lang="cs-CZ" sz="36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Prahy jako </a:t>
            </a:r>
            <a:br>
              <a:rPr lang="cs-CZ" sz="36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film-</a:t>
            </a:r>
            <a:r>
              <a:rPr lang="cs-CZ" sz="3600" b="1" dirty="0" err="1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friendly</a:t>
            </a:r>
            <a:r>
              <a:rPr lang="cs-CZ" sz="36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destinace </a:t>
            </a:r>
            <a:br>
              <a:rPr lang="cs-CZ" dirty="0"/>
            </a:br>
            <a:endParaRPr lang="cs-CZ" b="1" dirty="0">
              <a:solidFill>
                <a:srgbClr val="E3C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5809"/>
            <a:ext cx="6172200" cy="4307404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6218"/>
            <a:ext cx="3932237" cy="3302769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Praha má dlouhodobě pověst film-</a:t>
            </a:r>
            <a:r>
              <a:rPr lang="cs-CZ" dirty="0" err="1"/>
              <a:t>friendly</a:t>
            </a:r>
            <a:r>
              <a:rPr lang="cs-CZ" dirty="0"/>
              <a:t> destinace (dobrá infrastruktura, dobrá komunikace s úřady, zajímavé lokace, profesionálové z oboru)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udržení image Prahy jako film-</a:t>
            </a:r>
            <a:r>
              <a:rPr lang="cs-CZ" dirty="0" err="1"/>
              <a:t>friendly</a:t>
            </a:r>
            <a:r>
              <a:rPr lang="cs-CZ" dirty="0"/>
              <a:t> destinace pomocí podpory audiovizuální produkce odpovídá aktuálním trendům, ke kterým patří podpora kreativních průmyslů; upevnění image Prahy jako města, které je moderní, bezpečné, nabízí vysoký standard služeb a podmínek pro práci i pro život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80AFE0CD-011E-45F8-B26F-65007C639E28}"/>
              </a:ext>
            </a:extLst>
          </p:cNvPr>
          <p:cNvSpPr/>
          <p:nvPr/>
        </p:nvSpPr>
        <p:spPr>
          <a:xfrm>
            <a:off x="8998194" y="3609653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podpora kreativních průmyslů</a:t>
            </a:r>
          </a:p>
        </p:txBody>
      </p:sp>
    </p:spTree>
    <p:extLst>
      <p:ext uri="{BB962C8B-B14F-4D97-AF65-F5344CB8AC3E}">
        <p14:creationId xmlns:p14="http://schemas.microsoft.com/office/powerpoint/2010/main" val="391301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921" y="987424"/>
            <a:ext cx="3932237" cy="1069975"/>
          </a:xfrm>
        </p:spPr>
        <p:txBody>
          <a:bodyPr anchor="t"/>
          <a:lstStyle/>
          <a:p>
            <a:r>
              <a:rPr lang="cs-CZ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Podpora kultury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8" y="1070552"/>
            <a:ext cx="6602317" cy="4401545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0586" y="2155058"/>
            <a:ext cx="3932237" cy="331704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umělecký přínos pro společnost a její další kulturní rozvoj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zvýšená produkce filmů umožňuje a inspiruje uměleckou kreativitu místních tvůrců ve všech filmových formách a žánrech a pozitivně působí na kulturní identitu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příchozí zahraniční produkce umožňují profesní růst domácím filmovým profesionálům, kteří jsou často zaměstnávání od zahraničních produkcí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filmový průmysl nepřímo podporuje a využívá i jiné oblasti kultury (hudba, výtvarné umění, scénografie, architektura, móda atd.)</a:t>
            </a: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170751" cy="1093304"/>
          </a:xfrm>
        </p:spPr>
        <p:txBody>
          <a:bodyPr anchor="t">
            <a:normAutofit fontScale="90000"/>
          </a:bodyPr>
          <a:lstStyle/>
          <a:p>
            <a:r>
              <a:rPr lang="cs-CZ" sz="36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Podpora cestovního ruchu</a:t>
            </a:r>
            <a:br>
              <a:rPr lang="cs-CZ" dirty="0"/>
            </a:br>
            <a:endParaRPr lang="cs-CZ" b="1" dirty="0">
              <a:solidFill>
                <a:srgbClr val="E3C02D"/>
              </a:solidFill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5809"/>
            <a:ext cx="6172199" cy="4116857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50098"/>
            <a:ext cx="3932237" cy="424748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vlastní zobrazení hlavního města v audiovizuálních projektech může zvýšit povědomí o Praze u diváků (potenciálních turistů) a cíleně tak podpořit pozitivní prezentace Prahy, film či seriály často způsobí větší zájem o navštívení destinace než tradiční propagační materiály cestovního ruchu, protože je diváci nevnímají jako cílenou reklam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následné využití filmů nebo seriálů pro marketing Prahy: propojení kampaní na podporu cestovního ruchu s audiovizuálními díly je velmi efektivní možnost propagace konkrétních destinací, jak ukazují zahraniční příklady (Londýn, Belfast, New York apod.) dokazují, že efekty těchto propojení pomáhají výrazně snížit náklady takových kampaní a především zvyšují jejich efektivitu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90979A5E-5D76-42CF-A0BF-92315A652F52}"/>
              </a:ext>
            </a:extLst>
          </p:cNvPr>
          <p:cNvSpPr/>
          <p:nvPr/>
        </p:nvSpPr>
        <p:spPr>
          <a:xfrm>
            <a:off x="7131783" y="4001393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 zvýšení povědomí o destinaci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6FB2374-5DEB-4D61-B523-C1B3376A0DF8}"/>
              </a:ext>
            </a:extLst>
          </p:cNvPr>
          <p:cNvSpPr/>
          <p:nvPr/>
        </p:nvSpPr>
        <p:spPr>
          <a:xfrm>
            <a:off x="4889244" y="3992384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 efektivní možnost propagace </a:t>
            </a:r>
          </a:p>
        </p:txBody>
      </p:sp>
    </p:spTree>
    <p:extLst>
      <p:ext uri="{BB962C8B-B14F-4D97-AF65-F5344CB8AC3E}">
        <p14:creationId xmlns:p14="http://schemas.microsoft.com/office/powerpoint/2010/main" val="1010081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658B6AD-F82C-4079-845B-7CCFAB98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522" y="3310577"/>
            <a:ext cx="5464277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E3C02D"/>
                </a:solidFill>
                <a:highlight>
                  <a:srgbClr val="CC0000"/>
                </a:highlight>
              </a:rPr>
              <a:t>CÍLE NADAČNÍHO FONDU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951530-3140-4BF5-A3E8-ACF74589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8" name="Nadpis 4">
            <a:extLst>
              <a:ext uri="{FF2B5EF4-FFF2-40B4-BE49-F238E27FC236}">
                <a16:creationId xmlns:a16="http://schemas.microsoft.com/office/drawing/2014/main" id="{21A0912F-1A73-4E94-96FB-CD4533E96D8B}"/>
              </a:ext>
            </a:extLst>
          </p:cNvPr>
          <p:cNvSpPr txBox="1">
            <a:spLocks/>
          </p:cNvSpPr>
          <p:nvPr/>
        </p:nvSpPr>
        <p:spPr>
          <a:xfrm>
            <a:off x="838200" y="851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00"/>
                </a:highlight>
              </a:rPr>
              <a:t>PŘÍNOSY PODPORY AUDIOVIZUÁLNÍHO PRŮMYSLU</a:t>
            </a:r>
            <a:endParaRPr lang="cs-CZ" sz="4000" b="1" dirty="0">
              <a:solidFill>
                <a:srgbClr val="E3C02D"/>
              </a:solidFill>
              <a:highlight>
                <a:srgbClr val="CC0000"/>
              </a:highlight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3841074E-7635-45C3-B4AA-18185AF66BF1}"/>
              </a:ext>
            </a:extLst>
          </p:cNvPr>
          <p:cNvSpPr/>
          <p:nvPr/>
        </p:nvSpPr>
        <p:spPr>
          <a:xfrm>
            <a:off x="1297858" y="3529782"/>
            <a:ext cx="4060723" cy="934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51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427405" y="1700981"/>
            <a:ext cx="5912541" cy="4168006"/>
          </a:xfrm>
          <a:solidFill>
            <a:srgbClr val="CC0000">
              <a:alpha val="83000"/>
            </a:srgbClr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98" y="574471"/>
            <a:ext cx="10579314" cy="620151"/>
          </a:xfrm>
        </p:spPr>
        <p:txBody>
          <a:bodyPr>
            <a:noAutofit/>
          </a:bodyPr>
          <a:lstStyle/>
          <a:p>
            <a:r>
              <a:rPr lang="cs-CZ" sz="38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NADAČNÍ FOND PRAHA VE FILMU PRAGUE FILM FUND </a:t>
            </a:r>
            <a:endParaRPr lang="cs-CZ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71BEDA3-488B-4562-926A-45E33AB64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2652"/>
            <a:ext cx="3932237" cy="3536335"/>
          </a:xfrm>
        </p:spPr>
        <p:txBody>
          <a:bodyPr/>
          <a:lstStyle/>
          <a:p>
            <a:pPr algn="ctr"/>
            <a:br>
              <a:rPr lang="cs-CZ" sz="2000" b="1" dirty="0">
                <a:solidFill>
                  <a:schemeClr val="bg1"/>
                </a:solidFill>
                <a:highlight>
                  <a:srgbClr val="CC0000"/>
                </a:highlight>
              </a:rPr>
            </a:br>
            <a:br>
              <a:rPr lang="cs-CZ" sz="2200" dirty="0"/>
            </a:br>
            <a:r>
              <a:rPr lang="cs-CZ" sz="2200" dirty="0"/>
              <a:t>PODPORA V LETECH 2017-2020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44DB2138-866F-4D28-A44B-26A83614AD23}"/>
              </a:ext>
            </a:extLst>
          </p:cNvPr>
          <p:cNvSpPr/>
          <p:nvPr/>
        </p:nvSpPr>
        <p:spPr>
          <a:xfrm>
            <a:off x="2603242" y="3508310"/>
            <a:ext cx="2168783" cy="2352740"/>
          </a:xfrm>
          <a:prstGeom prst="ellipse">
            <a:avLst/>
          </a:prstGeom>
          <a:solidFill>
            <a:srgbClr val="CC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42,3</a:t>
            </a:r>
            <a:r>
              <a:rPr lang="cs-CZ" sz="4000" dirty="0"/>
              <a:t> </a:t>
            </a:r>
            <a:r>
              <a:rPr lang="cs-CZ" dirty="0"/>
              <a:t>mil. korun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83D2FB1F-9110-4869-AA94-6339534CDB00}"/>
              </a:ext>
            </a:extLst>
          </p:cNvPr>
          <p:cNvSpPr/>
          <p:nvPr/>
        </p:nvSpPr>
        <p:spPr>
          <a:xfrm>
            <a:off x="772898" y="3508310"/>
            <a:ext cx="2304599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37 </a:t>
            </a:r>
            <a:r>
              <a:rPr lang="cs-CZ" dirty="0"/>
              <a:t>audiovizuálních </a:t>
            </a:r>
          </a:p>
          <a:p>
            <a:pPr algn="ctr"/>
            <a:r>
              <a:rPr lang="cs-CZ" dirty="0"/>
              <a:t>projektů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A6409F-53B9-4D2C-B498-38CF49B30FB7}"/>
              </a:ext>
            </a:extLst>
          </p:cNvPr>
          <p:cNvSpPr/>
          <p:nvPr/>
        </p:nvSpPr>
        <p:spPr>
          <a:xfrm>
            <a:off x="601533" y="1720335"/>
            <a:ext cx="4314596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2200" b="1" dirty="0">
                <a:solidFill>
                  <a:schemeClr val="bg1"/>
                </a:solidFill>
                <a:highlight>
                  <a:srgbClr val="CC0000"/>
                </a:highlight>
              </a:rPr>
              <a:t>Hl. město Praha založilo nadační fond v roce 2016 </a:t>
            </a:r>
          </a:p>
        </p:txBody>
      </p:sp>
    </p:spTree>
    <p:extLst>
      <p:ext uri="{BB962C8B-B14F-4D97-AF65-F5344CB8AC3E}">
        <p14:creationId xmlns:p14="http://schemas.microsoft.com/office/powerpoint/2010/main" val="233741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35" y="987425"/>
            <a:ext cx="10758023" cy="535096"/>
          </a:xfrm>
        </p:spPr>
        <p:txBody>
          <a:bodyPr anchor="t">
            <a:noAutofit/>
          </a:bodyPr>
          <a:lstStyle/>
          <a:p>
            <a:pPr algn="just"/>
            <a:r>
              <a:rPr lang="cs-CZ" sz="4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 PROJEKTŮ </a:t>
            </a:r>
            <a:endParaRPr lang="cs-CZ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A59A33-A00B-4E23-920E-8E89C67B1696}"/>
              </a:ext>
            </a:extLst>
          </p:cNvPr>
          <p:cNvSpPr/>
          <p:nvPr/>
        </p:nvSpPr>
        <p:spPr>
          <a:xfrm>
            <a:off x="903529" y="2127377"/>
            <a:ext cx="2698090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9 </a:t>
            </a:r>
            <a:br>
              <a:rPr lang="cs-CZ" sz="4800" dirty="0"/>
            </a:br>
            <a:r>
              <a:rPr lang="cs-CZ" dirty="0"/>
              <a:t>členů správní rady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300C849-4BF2-4CD9-8AEA-276B27E312BD}"/>
              </a:ext>
            </a:extLst>
          </p:cNvPr>
          <p:cNvSpPr/>
          <p:nvPr/>
        </p:nvSpPr>
        <p:spPr>
          <a:xfrm>
            <a:off x="4381943" y="2149147"/>
            <a:ext cx="2698090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2 </a:t>
            </a:r>
          </a:p>
          <a:p>
            <a:pPr algn="ctr"/>
            <a:r>
              <a:rPr lang="cs-CZ" dirty="0"/>
              <a:t>výzvy ročně 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C8FDE704-33E8-4692-AFB3-B575B9188D62}"/>
              </a:ext>
            </a:extLst>
          </p:cNvPr>
          <p:cNvSpPr/>
          <p:nvPr/>
        </p:nvSpPr>
        <p:spPr>
          <a:xfrm>
            <a:off x="7767748" y="2127377"/>
            <a:ext cx="2698090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3 </a:t>
            </a:r>
          </a:p>
          <a:p>
            <a:pPr algn="ctr"/>
            <a:r>
              <a:rPr lang="cs-CZ" dirty="0"/>
              <a:t>zásadní kritéria hodnocení  </a:t>
            </a:r>
          </a:p>
        </p:txBody>
      </p:sp>
    </p:spTree>
    <p:extLst>
      <p:ext uri="{BB962C8B-B14F-4D97-AF65-F5344CB8AC3E}">
        <p14:creationId xmlns:p14="http://schemas.microsoft.com/office/powerpoint/2010/main" val="3438004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921" y="900941"/>
            <a:ext cx="3932237" cy="535096"/>
          </a:xfrm>
        </p:spPr>
        <p:txBody>
          <a:bodyPr anchor="t">
            <a:noAutofit/>
          </a:bodyPr>
          <a:lstStyle/>
          <a:p>
            <a:pPr algn="just"/>
            <a:r>
              <a:rPr lang="cs-CZ" sz="44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Kritéria výběru </a:t>
            </a:r>
            <a:endParaRPr lang="cs-CZ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" y="987424"/>
            <a:ext cx="6464314" cy="4348056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0586" y="1868129"/>
            <a:ext cx="3932237" cy="346735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Zahraniční produkce nebo mezinárodní koprodukce</a:t>
            </a:r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Široká distribuce v zahraničí</a:t>
            </a:r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Praha jako Praha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6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97E7651-A52A-40A6-BD68-D70041FB1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491229"/>
              </p:ext>
            </p:extLst>
          </p:nvPr>
        </p:nvGraphicFramePr>
        <p:xfrm>
          <a:off x="924232" y="739331"/>
          <a:ext cx="9684774" cy="531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Nadpis 5">
            <a:extLst>
              <a:ext uri="{FF2B5EF4-FFF2-40B4-BE49-F238E27FC236}">
                <a16:creationId xmlns:a16="http://schemas.microsoft.com/office/drawing/2014/main" id="{66005B8E-5000-49BA-B111-B5A52D30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2020</a:t>
            </a:r>
          </a:p>
        </p:txBody>
      </p:sp>
      <p:sp>
        <p:nvSpPr>
          <p:cNvPr id="12" name="Nadpis 5">
            <a:extLst>
              <a:ext uri="{FF2B5EF4-FFF2-40B4-BE49-F238E27FC236}">
                <a16:creationId xmlns:a16="http://schemas.microsoft.com/office/drawing/2014/main" id="{1737BCA0-8DCB-4ED9-AFB9-E23FAA5374F7}"/>
              </a:ext>
            </a:extLst>
          </p:cNvPr>
          <p:cNvSpPr txBox="1">
            <a:spLocks/>
          </p:cNvSpPr>
          <p:nvPr/>
        </p:nvSpPr>
        <p:spPr>
          <a:xfrm>
            <a:off x="294968" y="6302477"/>
            <a:ext cx="11464413" cy="55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400" dirty="0">
                <a:latin typeface="+mn-lt"/>
              </a:rPr>
              <a:t>V minulém roce Praha přidělila</a:t>
            </a:r>
            <a:r>
              <a:rPr lang="cs-CZ" sz="6400" dirty="0">
                <a:latin typeface="+mn-lt"/>
              </a:rPr>
              <a:t> prostřednictvím nadačního fondu 5,7 milionů korun sedmi projektům. Ocitla se tak na třetím místě za Jihomoravským filmovým fondem, který přidělil 8,8 milionů korun dvanácti projektům, a Zlínským krajem, jenž rozdělil v rámci svého Programu na podporu audiovizuální tvorby 6 milionů korun.</a:t>
            </a:r>
          </a:p>
          <a:p>
            <a:endParaRPr lang="cs-CZ" b="1" dirty="0">
              <a:solidFill>
                <a:srgbClr val="E3C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694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19040D-7EF3-49DF-8682-1012C5F3D1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155862"/>
              </p:ext>
            </p:extLst>
          </p:nvPr>
        </p:nvGraphicFramePr>
        <p:xfrm>
          <a:off x="1002890" y="1818968"/>
          <a:ext cx="7462684" cy="431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Nadpis 5">
            <a:extLst>
              <a:ext uri="{FF2B5EF4-FFF2-40B4-BE49-F238E27FC236}">
                <a16:creationId xmlns:a16="http://schemas.microsoft.com/office/drawing/2014/main" id="{66005B8E-5000-49BA-B111-B5A52D30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 podpořených projektů 2020</a:t>
            </a:r>
          </a:p>
        </p:txBody>
      </p:sp>
    </p:spTree>
    <p:extLst>
      <p:ext uri="{BB962C8B-B14F-4D97-AF65-F5344CB8AC3E}">
        <p14:creationId xmlns:p14="http://schemas.microsoft.com/office/powerpoint/2010/main" val="38375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658B6AD-F82C-4079-845B-7CCFAB98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00"/>
                </a:highlight>
              </a:rPr>
              <a:t>PŘÍNOSY PODPORY AUDIOVIZUÁLNÍHO PRŮMYSLU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0CA06E2-9BCA-481C-AF35-6B88AF404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cs-CZ" sz="2900" dirty="0"/>
              <a:t>Ekonomický přínos</a:t>
            </a:r>
          </a:p>
          <a:p>
            <a:pPr marL="514350" indent="-514350">
              <a:buFont typeface="+mj-lt"/>
              <a:buAutoNum type="alphaUcPeriod"/>
            </a:pPr>
            <a:endParaRPr lang="cs-CZ" sz="2900" dirty="0"/>
          </a:p>
          <a:p>
            <a:pPr marL="514350" indent="-514350">
              <a:buFont typeface="+mj-lt"/>
              <a:buAutoNum type="alphaUcPeriod"/>
            </a:pPr>
            <a:r>
              <a:rPr lang="cs-CZ" sz="2900" dirty="0"/>
              <a:t>Podpora zaměstnanosti a pracovních příležitostí</a:t>
            </a:r>
          </a:p>
          <a:p>
            <a:pPr marL="514350" indent="-514350">
              <a:buFont typeface="+mj-lt"/>
              <a:buAutoNum type="alphaUcPeriod"/>
            </a:pPr>
            <a:endParaRPr lang="cs-CZ" sz="2900" dirty="0"/>
          </a:p>
          <a:p>
            <a:pPr marL="514350" indent="-514350">
              <a:buFont typeface="+mj-lt"/>
              <a:buAutoNum type="alphaUcPeriod"/>
            </a:pPr>
            <a:r>
              <a:rPr lang="cs-CZ" sz="2900" dirty="0"/>
              <a:t>Přilákání nového audiovizuálního byznysu do Prahy </a:t>
            </a:r>
          </a:p>
          <a:p>
            <a:pPr marL="514350" indent="-514350">
              <a:buFont typeface="+mj-lt"/>
              <a:buAutoNum type="alphaUcPeriod"/>
            </a:pPr>
            <a:endParaRPr lang="cs-CZ" dirty="0"/>
          </a:p>
          <a:p>
            <a:pPr marL="514350" indent="-514350">
              <a:buFont typeface="+mj-lt"/>
              <a:buAutoNum type="alphaUcPeriod"/>
            </a:pPr>
            <a:r>
              <a:rPr lang="cs-CZ" sz="2900" dirty="0"/>
              <a:t>Udržení image Prahy jako film-</a:t>
            </a:r>
            <a:r>
              <a:rPr lang="cs-CZ" sz="2900" dirty="0" err="1"/>
              <a:t>friendly</a:t>
            </a:r>
            <a:r>
              <a:rPr lang="cs-CZ" sz="2900" dirty="0"/>
              <a:t> destinace </a:t>
            </a:r>
            <a:br>
              <a:rPr lang="cs-CZ" sz="3200" dirty="0"/>
            </a:br>
            <a:endParaRPr lang="cs-CZ" sz="2900" dirty="0"/>
          </a:p>
          <a:p>
            <a:pPr marL="514350" indent="-514350">
              <a:buFont typeface="+mj-lt"/>
              <a:buAutoNum type="alphaUcPeriod"/>
            </a:pPr>
            <a:r>
              <a:rPr lang="cs-CZ" sz="2900" dirty="0"/>
              <a:t>Podpora kultury</a:t>
            </a:r>
          </a:p>
          <a:p>
            <a:pPr marL="514350" indent="-514350">
              <a:buFont typeface="+mj-lt"/>
              <a:buAutoNum type="alphaUcPeriod"/>
            </a:pPr>
            <a:endParaRPr lang="cs-CZ" sz="2900" dirty="0"/>
          </a:p>
          <a:p>
            <a:pPr marL="514350" indent="-514350">
              <a:buFont typeface="+mj-lt"/>
              <a:buAutoNum type="alphaUcPeriod"/>
            </a:pPr>
            <a:r>
              <a:rPr lang="cs-CZ" sz="2900" dirty="0"/>
              <a:t>Podpora cestovního ruchu a marketing destinace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951530-3140-4BF5-A3E8-ACF74589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1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921" y="987424"/>
            <a:ext cx="3932237" cy="1069975"/>
          </a:xfrm>
        </p:spPr>
        <p:txBody>
          <a:bodyPr anchor="t"/>
          <a:lstStyle/>
          <a:p>
            <a:pPr algn="just"/>
            <a:r>
              <a:rPr lang="cs-CZ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Ekonomický přínos </a:t>
            </a:r>
            <a:endParaRPr lang="cs-CZ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0" y="1070552"/>
            <a:ext cx="6638275" cy="4401545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0586" y="1691148"/>
            <a:ext cx="3932237" cy="378095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nadační příspěvek se několikanásobně vrací do regionální ekonomiky v platbách za místní služby (zábory, pronajaté lokace, řemeslníky, telekomunikační služby, dodavatelské služby, tlumočnické služby, ubytovací zařízení, doprava nebo </a:t>
            </a:r>
            <a:r>
              <a:rPr lang="cs-CZ" dirty="0" err="1"/>
              <a:t>gastroslužby</a:t>
            </a:r>
            <a:r>
              <a:rPr lang="cs-CZ" dirty="0"/>
              <a:t> aj.)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útrata filmových a televizních štábů podpořených projektů v Praze v letech 2017-2020 se blíží sumě jedné miliardy korun a znamená tak v průměru 22násobek sumy přidělených nadačních příspěvků.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C7157A1-1832-44A0-8D9F-4D951262FCCF}"/>
              </a:ext>
            </a:extLst>
          </p:cNvPr>
          <p:cNvSpPr/>
          <p:nvPr/>
        </p:nvSpPr>
        <p:spPr>
          <a:xfrm>
            <a:off x="335974" y="3348682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 návratnost </a:t>
            </a:r>
          </a:p>
          <a:p>
            <a:pPr algn="ctr"/>
            <a:r>
              <a:rPr lang="cs-CZ" sz="2400" dirty="0"/>
              <a:t>do lokální ekonomiky  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4FBFCD-D06F-44FD-8739-6537924EAB6D}"/>
              </a:ext>
            </a:extLst>
          </p:cNvPr>
          <p:cNvSpPr/>
          <p:nvPr/>
        </p:nvSpPr>
        <p:spPr>
          <a:xfrm>
            <a:off x="2696687" y="3348682"/>
            <a:ext cx="2848705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1</a:t>
            </a:r>
          </a:p>
          <a:p>
            <a:pPr algn="ctr"/>
            <a:r>
              <a:rPr lang="cs-CZ" sz="2400" dirty="0"/>
              <a:t>miliarda korun</a:t>
            </a:r>
          </a:p>
        </p:txBody>
      </p:sp>
    </p:spTree>
    <p:extLst>
      <p:ext uri="{BB962C8B-B14F-4D97-AF65-F5344CB8AC3E}">
        <p14:creationId xmlns:p14="http://schemas.microsoft.com/office/powerpoint/2010/main" val="228454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ABF0-6813-415E-97C4-98D45EE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/>
          <a:lstStyle/>
          <a:p>
            <a:r>
              <a:rPr lang="cs-CZ" b="1" dirty="0">
                <a:solidFill>
                  <a:srgbClr val="E3C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Zaměstnanost a pracovní příležitosti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3CD791-B359-4B05-B30A-84A1CA8CC4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5809"/>
            <a:ext cx="6172200" cy="4307404"/>
          </a:xfr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FD852-BA0B-46DC-A6F2-4D9024E6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filmové profese</a:t>
            </a:r>
            <a:r>
              <a:rPr lang="cs-CZ" dirty="0"/>
              <a:t>: filmové produkce podporují místní zaměstnanost na úrovni tvůrčích profesí (kameramani, střihači, výkonní umělci atd.), ale i těch technických či postprodukce, a to i v případě zahraničních štábů, které zaměstnávají lokální členy filmových štábů </a:t>
            </a:r>
            <a:br>
              <a:rPr lang="cs-CZ" dirty="0"/>
            </a:b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nefilmové profese</a:t>
            </a:r>
            <a:r>
              <a:rPr lang="cs-CZ" dirty="0"/>
              <a:t>: nepřímo podporují zaměstnanost v přidružených službách, některé specifické profese by bez odbytu v oblasti filmového průmyslu mohly zaniknout (zejména řemesla), filmový průmysl zaměstnává až 60 % nefilmových profesí (podpora kreativních průmyslů v dobách krize může zachránit velké množství pracovních míst)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DAE808-C2D2-485B-B8A9-5535E1BC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779" y="5962393"/>
            <a:ext cx="1684336" cy="894154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80AFE0CD-011E-45F8-B26F-65007C639E28}"/>
              </a:ext>
            </a:extLst>
          </p:cNvPr>
          <p:cNvSpPr/>
          <p:nvPr/>
        </p:nvSpPr>
        <p:spPr>
          <a:xfrm>
            <a:off x="6766271" y="3562951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 podpora místní zaměstnanosti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84BEE44F-9878-4DD8-AC65-06B167A96892}"/>
              </a:ext>
            </a:extLst>
          </p:cNvPr>
          <p:cNvSpPr/>
          <p:nvPr/>
        </p:nvSpPr>
        <p:spPr>
          <a:xfrm>
            <a:off x="9073427" y="3516248"/>
            <a:ext cx="2848704" cy="2352740"/>
          </a:xfrm>
          <a:prstGeom prst="ellipse">
            <a:avLst/>
          </a:prstGeom>
          <a:solidFill>
            <a:srgbClr val="CC00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až 60 % nefilmových profesí </a:t>
            </a:r>
          </a:p>
        </p:txBody>
      </p:sp>
    </p:spTree>
    <p:extLst>
      <p:ext uri="{BB962C8B-B14F-4D97-AF65-F5344CB8AC3E}">
        <p14:creationId xmlns:p14="http://schemas.microsoft.com/office/powerpoint/2010/main" val="9660919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831</Words>
  <Application>Microsoft Office PowerPoint</Application>
  <PresentationFormat>Širokoúhlá obrazovka</PresentationFormat>
  <Paragraphs>95</Paragraphs>
  <Slides>14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Motiv Office</vt:lpstr>
      <vt:lpstr>NADAČNÍ FOND  PRAHA  VE FILMU  PRAGUE FILM FUND </vt:lpstr>
      <vt:lpstr>NADAČNÍ FOND PRAHA VE FILMU PRAGUE FILM FUND </vt:lpstr>
      <vt:lpstr>VÝBĚR PROJEKTŮ </vt:lpstr>
      <vt:lpstr>Kritéria výběru </vt:lpstr>
      <vt:lpstr>ROK 2020</vt:lpstr>
      <vt:lpstr>Výběr podpořených projektů 2020</vt:lpstr>
      <vt:lpstr>PŘÍNOSY PODPORY AUDIOVIZUÁLNÍHO PRŮMYSLU</vt:lpstr>
      <vt:lpstr>A. Ekonomický přínos </vt:lpstr>
      <vt:lpstr>B. Zaměstnanost a pracovní příležitosti</vt:lpstr>
      <vt:lpstr>C. Přilákání nového audiovizuálního byznysu</vt:lpstr>
      <vt:lpstr>D. Prahy jako  film-friendly destinace  </vt:lpstr>
      <vt:lpstr>E. Podpora kultury</vt:lpstr>
      <vt:lpstr>F. Podpora cestovního ruchu </vt:lpstr>
      <vt:lpstr>CÍLE NADAČNÍHO FONDU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Moravcová</dc:creator>
  <cp:lastModifiedBy>Tereza Moravcová</cp:lastModifiedBy>
  <cp:revision>97</cp:revision>
  <dcterms:created xsi:type="dcterms:W3CDTF">2021-02-28T15:30:40Z</dcterms:created>
  <dcterms:modified xsi:type="dcterms:W3CDTF">2021-03-11T12:44:27Z</dcterms:modified>
</cp:coreProperties>
</file>